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70" r:id="rId3"/>
    <p:sldId id="257" r:id="rId4"/>
    <p:sldId id="268" r:id="rId5"/>
    <p:sldId id="269" r:id="rId6"/>
    <p:sldId id="272" r:id="rId7"/>
    <p:sldId id="258" r:id="rId8"/>
    <p:sldId id="259" r:id="rId9"/>
    <p:sldId id="260" r:id="rId10"/>
    <p:sldId id="264" r:id="rId11"/>
    <p:sldId id="261" r:id="rId12"/>
    <p:sldId id="262" r:id="rId13"/>
    <p:sldId id="265" r:id="rId14"/>
    <p:sldId id="275" r:id="rId15"/>
    <p:sldId id="276" r:id="rId16"/>
    <p:sldId id="277" r:id="rId17"/>
    <p:sldId id="288" r:id="rId18"/>
    <p:sldId id="284" r:id="rId19"/>
    <p:sldId id="28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52528" autoAdjust="0"/>
  </p:normalViewPr>
  <p:slideViewPr>
    <p:cSldViewPr snapToGrid="0" snapToObjects="1">
      <p:cViewPr varScale="1">
        <p:scale>
          <a:sx n="61" d="100"/>
          <a:sy n="61" d="100"/>
        </p:scale>
        <p:origin x="311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A7AD48-1BCC-4545-B9B9-42CE33D9706D}"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ru-RU"/>
        </a:p>
      </dgm:t>
    </dgm:pt>
    <dgm:pt modelId="{F9CBC22B-E7DC-3843-9815-A5625E9EEADC}">
      <dgm:prSet custT="1"/>
      <dgm:spPr/>
      <dgm:t>
        <a:bodyPr/>
        <a:lstStyle/>
        <a:p>
          <a:r>
            <a:rPr lang="en-US" sz="3200" dirty="0"/>
            <a:t>Resource Based View</a:t>
          </a:r>
          <a:endParaRPr lang="ru-RU" sz="3200" dirty="0"/>
        </a:p>
      </dgm:t>
    </dgm:pt>
    <dgm:pt modelId="{36ADF9EA-1C63-FC44-93FC-37763E812229}" type="parTrans" cxnId="{D305B5E2-3DE6-CE4D-B7CB-96671C5264DC}">
      <dgm:prSet/>
      <dgm:spPr/>
      <dgm:t>
        <a:bodyPr/>
        <a:lstStyle/>
        <a:p>
          <a:endParaRPr lang="ru-RU"/>
        </a:p>
      </dgm:t>
    </dgm:pt>
    <dgm:pt modelId="{160DB091-9105-8F44-90AF-187619F67A5A}" type="sibTrans" cxnId="{D305B5E2-3DE6-CE4D-B7CB-96671C5264DC}">
      <dgm:prSet/>
      <dgm:spPr/>
      <dgm:t>
        <a:bodyPr/>
        <a:lstStyle/>
        <a:p>
          <a:r>
            <a:rPr lang="en-US" dirty="0"/>
            <a:t>Analysis</a:t>
          </a:r>
          <a:endParaRPr lang="ru-RU" dirty="0"/>
        </a:p>
      </dgm:t>
    </dgm:pt>
    <dgm:pt modelId="{34CC1EBC-E0A8-D14F-A034-0801B69E6D93}">
      <dgm:prSet custT="1"/>
      <dgm:spPr/>
      <dgm:t>
        <a:bodyPr/>
        <a:lstStyle/>
        <a:p>
          <a:pPr algn="l">
            <a:buFont typeface="Arial" panose="020B0604020202020204" pitchFamily="34" charset="0"/>
            <a:buChar char="•"/>
          </a:pPr>
          <a:endParaRPr lang="ru-RU" sz="2400" dirty="0"/>
        </a:p>
        <a:p>
          <a:pPr algn="l">
            <a:buFont typeface="Arial" panose="020B0604020202020204" pitchFamily="34" charset="0"/>
            <a:buChar char="•"/>
          </a:pPr>
          <a:endParaRPr lang="en-US" sz="2400" dirty="0"/>
        </a:p>
        <a:p>
          <a:pPr algn="l">
            <a:buFont typeface="Arial" panose="020B0604020202020204" pitchFamily="34" charset="0"/>
            <a:buChar char="•"/>
          </a:pPr>
          <a:endParaRPr lang="en-US" sz="2400" dirty="0"/>
        </a:p>
        <a:p>
          <a:pPr algn="l">
            <a:buFont typeface="Arial" panose="020B0604020202020204" pitchFamily="34" charset="0"/>
            <a:buChar char="•"/>
          </a:pPr>
          <a:r>
            <a:rPr lang="en-US" sz="2400" dirty="0"/>
            <a:t>- </a:t>
          </a:r>
          <a:r>
            <a:rPr lang="en-US" sz="1800" dirty="0"/>
            <a:t>Experience in design and fashion styling</a:t>
          </a:r>
        </a:p>
        <a:p>
          <a:pPr algn="l">
            <a:buFont typeface="Arial" panose="020B0604020202020204" pitchFamily="34" charset="0"/>
            <a:buChar char="•"/>
          </a:pPr>
          <a:r>
            <a:rPr lang="en-US" sz="1800" dirty="0"/>
            <a:t>- Irish heritage</a:t>
          </a:r>
        </a:p>
        <a:p>
          <a:pPr algn="l">
            <a:buFont typeface="Arial" panose="020B0604020202020204" pitchFamily="34" charset="0"/>
            <a:buChar char="•"/>
          </a:pPr>
          <a:r>
            <a:rPr lang="en-US" sz="1800" dirty="0"/>
            <a:t>- Free shipping</a:t>
          </a:r>
          <a:r>
            <a:rPr lang="en-US" sz="3200" dirty="0"/>
            <a:t> </a:t>
          </a:r>
        </a:p>
        <a:p>
          <a:pPr algn="l">
            <a:buFont typeface="Arial" panose="020B0604020202020204" pitchFamily="34" charset="0"/>
            <a:buChar char="•"/>
          </a:pPr>
          <a:r>
            <a:rPr lang="en-US" sz="1600" dirty="0"/>
            <a:t>- PR contacts</a:t>
          </a:r>
        </a:p>
        <a:p>
          <a:pPr algn="l">
            <a:buFont typeface="Arial" panose="020B0604020202020204" pitchFamily="34" charset="0"/>
            <a:buChar char="•"/>
          </a:pPr>
          <a:endParaRPr lang="en-US" sz="1200" dirty="0"/>
        </a:p>
        <a:p>
          <a:pPr algn="l">
            <a:buFont typeface="Arial" panose="020B0604020202020204" pitchFamily="34" charset="0"/>
            <a:buChar char="•"/>
          </a:pPr>
          <a:endParaRPr lang="en-US" sz="1200" dirty="0"/>
        </a:p>
        <a:p>
          <a:pPr algn="l">
            <a:buFont typeface="Arial" panose="020B0604020202020204" pitchFamily="34" charset="0"/>
            <a:buNone/>
          </a:pPr>
          <a:endParaRPr lang="en-US" sz="900" dirty="0"/>
        </a:p>
        <a:p>
          <a:pPr algn="ctr">
            <a:buNone/>
          </a:pPr>
          <a:endParaRPr lang="en-US" sz="900" dirty="0"/>
        </a:p>
        <a:p>
          <a:pPr algn="ctr">
            <a:buNone/>
          </a:pPr>
          <a:endParaRPr lang="ru-RU" sz="900" dirty="0"/>
        </a:p>
      </dgm:t>
    </dgm:pt>
    <dgm:pt modelId="{F5FF1778-2999-7C4C-84B4-1C7D8F253A19}" type="parTrans" cxnId="{24B5DF2C-A3E4-C34E-AA84-D7252568AF97}">
      <dgm:prSet/>
      <dgm:spPr/>
      <dgm:t>
        <a:bodyPr/>
        <a:lstStyle/>
        <a:p>
          <a:endParaRPr lang="ru-RU"/>
        </a:p>
      </dgm:t>
    </dgm:pt>
    <dgm:pt modelId="{B691DD35-71B2-3249-8658-FFEFA0B05D7F}" type="sibTrans" cxnId="{24B5DF2C-A3E4-C34E-AA84-D7252568AF97}">
      <dgm:prSet/>
      <dgm:spPr/>
      <dgm:t>
        <a:bodyPr/>
        <a:lstStyle/>
        <a:p>
          <a:r>
            <a:rPr lang="en-US" dirty="0"/>
            <a:t>Intangible</a:t>
          </a:r>
          <a:endParaRPr lang="ru-RU" dirty="0"/>
        </a:p>
      </dgm:t>
    </dgm:pt>
    <dgm:pt modelId="{C62AF917-680B-1C40-8606-6A6F449A2EC6}">
      <dgm:prSet custT="1"/>
      <dgm:spPr/>
      <dgm:t>
        <a:bodyPr/>
        <a:lstStyle/>
        <a:p>
          <a:pPr algn="ctr">
            <a:buFont typeface="Arial" panose="020B0604020202020204" pitchFamily="34" charset="0"/>
            <a:buChar char="•"/>
          </a:pPr>
          <a:endParaRPr lang="en-US" sz="1600" dirty="0"/>
        </a:p>
        <a:p>
          <a:pPr algn="ctr">
            <a:buFont typeface="Arial" panose="020B0604020202020204" pitchFamily="34" charset="0"/>
            <a:buChar char="•"/>
          </a:pPr>
          <a:endParaRPr lang="en-US" sz="1600" dirty="0"/>
        </a:p>
        <a:p>
          <a:pPr algn="ctr">
            <a:buFont typeface="Arial" panose="020B0604020202020204" pitchFamily="34" charset="0"/>
            <a:buChar char="•"/>
          </a:pPr>
          <a:r>
            <a:rPr lang="en-US" sz="1600" dirty="0"/>
            <a:t> </a:t>
          </a:r>
        </a:p>
        <a:p>
          <a:pPr algn="l">
            <a:buFont typeface="Arial" panose="020B0604020202020204" pitchFamily="34" charset="0"/>
            <a:buChar char="•"/>
          </a:pPr>
          <a:r>
            <a:rPr lang="en-US" sz="1600" dirty="0"/>
            <a:t>- </a:t>
          </a:r>
          <a:r>
            <a:rPr lang="en-US" sz="2000" dirty="0"/>
            <a:t>Organic manufacturer</a:t>
          </a:r>
        </a:p>
        <a:p>
          <a:pPr algn="l">
            <a:buFont typeface="Arial" panose="020B0604020202020204" pitchFamily="34" charset="0"/>
            <a:buChar char="•"/>
          </a:pPr>
          <a:r>
            <a:rPr lang="en-US" sz="2000" dirty="0"/>
            <a:t>- Returning customers</a:t>
          </a:r>
        </a:p>
        <a:p>
          <a:pPr algn="l">
            <a:buFont typeface="Arial" panose="020B0604020202020204" pitchFamily="34" charset="0"/>
            <a:buChar char="•"/>
          </a:pPr>
          <a:r>
            <a:rPr lang="en-US" sz="2000" dirty="0"/>
            <a:t>- Celebrity customers</a:t>
          </a:r>
        </a:p>
        <a:p>
          <a:pPr algn="ctr">
            <a:buFont typeface="Arial" panose="020B0604020202020204" pitchFamily="34" charset="0"/>
            <a:buChar char="•"/>
          </a:pPr>
          <a:endParaRPr lang="en-US" sz="1600" dirty="0"/>
        </a:p>
        <a:p>
          <a:pPr algn="ctr">
            <a:buFont typeface="Arial" panose="020B0604020202020204" pitchFamily="34" charset="0"/>
            <a:buNone/>
          </a:pPr>
          <a:endParaRPr lang="en-US" sz="1600" dirty="0"/>
        </a:p>
        <a:p>
          <a:pPr algn="ctr">
            <a:buFont typeface="Arial" panose="020B0604020202020204" pitchFamily="34" charset="0"/>
            <a:buNone/>
          </a:pPr>
          <a:endParaRPr lang="ru-RU" sz="2000" dirty="0"/>
        </a:p>
      </dgm:t>
    </dgm:pt>
    <dgm:pt modelId="{F4C36772-467C-7241-86EA-19A85EC59D8E}" type="sibTrans" cxnId="{42B2A1B5-91ED-954C-9A5B-1EE61F01D186}">
      <dgm:prSet/>
      <dgm:spPr/>
      <dgm:t>
        <a:bodyPr/>
        <a:lstStyle/>
        <a:p>
          <a:r>
            <a:rPr lang="en-US" dirty="0"/>
            <a:t>Tangible</a:t>
          </a:r>
          <a:endParaRPr lang="ru-RU" dirty="0"/>
        </a:p>
      </dgm:t>
    </dgm:pt>
    <dgm:pt modelId="{0C11CDD2-E2B1-EC4D-9B90-7BE3241D34F1}" type="parTrans" cxnId="{42B2A1B5-91ED-954C-9A5B-1EE61F01D186}">
      <dgm:prSet/>
      <dgm:spPr/>
      <dgm:t>
        <a:bodyPr/>
        <a:lstStyle/>
        <a:p>
          <a:endParaRPr lang="ru-RU"/>
        </a:p>
      </dgm:t>
    </dgm:pt>
    <dgm:pt modelId="{7425B3BB-A64E-EA42-AA05-5576FFBC7ABF}" type="pres">
      <dgm:prSet presAssocID="{D2A7AD48-1BCC-4545-B9B9-42CE33D9706D}" presName="hierChild1" presStyleCnt="0">
        <dgm:presLayoutVars>
          <dgm:orgChart val="1"/>
          <dgm:chPref val="1"/>
          <dgm:dir/>
          <dgm:animOne val="branch"/>
          <dgm:animLvl val="lvl"/>
          <dgm:resizeHandles/>
        </dgm:presLayoutVars>
      </dgm:prSet>
      <dgm:spPr/>
    </dgm:pt>
    <dgm:pt modelId="{7980A701-E69A-D542-B976-AC866162EE35}" type="pres">
      <dgm:prSet presAssocID="{F9CBC22B-E7DC-3843-9815-A5625E9EEADC}" presName="hierRoot1" presStyleCnt="0">
        <dgm:presLayoutVars>
          <dgm:hierBranch val="init"/>
        </dgm:presLayoutVars>
      </dgm:prSet>
      <dgm:spPr/>
    </dgm:pt>
    <dgm:pt modelId="{3B1BA0B2-80FF-D14B-9115-276B0535AF1D}" type="pres">
      <dgm:prSet presAssocID="{F9CBC22B-E7DC-3843-9815-A5625E9EEADC}" presName="rootComposite1" presStyleCnt="0"/>
      <dgm:spPr/>
    </dgm:pt>
    <dgm:pt modelId="{BA75E068-2589-F84F-BD75-AE3DE336BA64}" type="pres">
      <dgm:prSet presAssocID="{F9CBC22B-E7DC-3843-9815-A5625E9EEADC}" presName="rootText1" presStyleLbl="node0" presStyleIdx="0" presStyleCnt="1" custScaleX="214863" custScaleY="50898">
        <dgm:presLayoutVars>
          <dgm:chMax/>
          <dgm:chPref val="3"/>
        </dgm:presLayoutVars>
      </dgm:prSet>
      <dgm:spPr/>
    </dgm:pt>
    <dgm:pt modelId="{113EB96E-287E-F946-AA99-53AB526428C2}" type="pres">
      <dgm:prSet presAssocID="{F9CBC22B-E7DC-3843-9815-A5625E9EEADC}" presName="titleText1" presStyleLbl="fgAcc0" presStyleIdx="0" presStyleCnt="1" custLinFactNeighborX="68963" custLinFactNeighborY="-48521">
        <dgm:presLayoutVars>
          <dgm:chMax val="0"/>
          <dgm:chPref val="0"/>
        </dgm:presLayoutVars>
      </dgm:prSet>
      <dgm:spPr/>
    </dgm:pt>
    <dgm:pt modelId="{1C16EF83-4813-BC4B-9BFA-5E6CE5EBA847}" type="pres">
      <dgm:prSet presAssocID="{F9CBC22B-E7DC-3843-9815-A5625E9EEADC}" presName="rootConnector1" presStyleLbl="node1" presStyleIdx="0" presStyleCnt="2"/>
      <dgm:spPr/>
    </dgm:pt>
    <dgm:pt modelId="{F621FA1A-90E2-9B4E-B881-D07E45770365}" type="pres">
      <dgm:prSet presAssocID="{F9CBC22B-E7DC-3843-9815-A5625E9EEADC}" presName="hierChild2" presStyleCnt="0"/>
      <dgm:spPr/>
    </dgm:pt>
    <dgm:pt modelId="{920F61F4-A8BA-7E48-BB59-BE30FCF054A3}" type="pres">
      <dgm:prSet presAssocID="{0C11CDD2-E2B1-EC4D-9B90-7BE3241D34F1}" presName="Name37" presStyleLbl="parChTrans1D2" presStyleIdx="0" presStyleCnt="2"/>
      <dgm:spPr/>
    </dgm:pt>
    <dgm:pt modelId="{9CBB4E2D-E603-7A40-96B3-FE5BD8A7A33C}" type="pres">
      <dgm:prSet presAssocID="{C62AF917-680B-1C40-8606-6A6F449A2EC6}" presName="hierRoot2" presStyleCnt="0">
        <dgm:presLayoutVars>
          <dgm:hierBranch val="l"/>
        </dgm:presLayoutVars>
      </dgm:prSet>
      <dgm:spPr/>
    </dgm:pt>
    <dgm:pt modelId="{3BBA4D86-5508-2343-B97B-93C7D53B9CCA}" type="pres">
      <dgm:prSet presAssocID="{C62AF917-680B-1C40-8606-6A6F449A2EC6}" presName="rootComposite" presStyleCnt="0"/>
      <dgm:spPr/>
    </dgm:pt>
    <dgm:pt modelId="{554E9D48-C4BA-7644-B498-967EA9D13415}" type="pres">
      <dgm:prSet presAssocID="{C62AF917-680B-1C40-8606-6A6F449A2EC6}" presName="rootText" presStyleLbl="node1" presStyleIdx="0" presStyleCnt="2" custScaleX="130469" custScaleY="162226">
        <dgm:presLayoutVars>
          <dgm:chMax/>
          <dgm:chPref val="3"/>
        </dgm:presLayoutVars>
      </dgm:prSet>
      <dgm:spPr/>
    </dgm:pt>
    <dgm:pt modelId="{3C13BF66-080B-FF42-AC64-FD2DC7171036}" type="pres">
      <dgm:prSet presAssocID="{C62AF917-680B-1C40-8606-6A6F449A2EC6}" presName="titleText2" presStyleLbl="fgAcc1" presStyleIdx="0" presStyleCnt="2" custLinFactNeighborX="20152" custLinFactNeighborY="90078">
        <dgm:presLayoutVars>
          <dgm:chMax val="0"/>
          <dgm:chPref val="0"/>
        </dgm:presLayoutVars>
      </dgm:prSet>
      <dgm:spPr/>
    </dgm:pt>
    <dgm:pt modelId="{44A5A5A1-E058-9E48-AB00-6F8129C049DA}" type="pres">
      <dgm:prSet presAssocID="{C62AF917-680B-1C40-8606-6A6F449A2EC6}" presName="rootConnector" presStyleLbl="node2" presStyleIdx="0" presStyleCnt="0"/>
      <dgm:spPr/>
    </dgm:pt>
    <dgm:pt modelId="{24367E84-F082-9E48-A292-BDBDB8418289}" type="pres">
      <dgm:prSet presAssocID="{C62AF917-680B-1C40-8606-6A6F449A2EC6}" presName="hierChild4" presStyleCnt="0"/>
      <dgm:spPr/>
    </dgm:pt>
    <dgm:pt modelId="{B6307DEB-5896-6640-8FF8-3181752DD37F}" type="pres">
      <dgm:prSet presAssocID="{C62AF917-680B-1C40-8606-6A6F449A2EC6}" presName="hierChild5" presStyleCnt="0"/>
      <dgm:spPr/>
    </dgm:pt>
    <dgm:pt modelId="{C99D8D78-4E39-E147-BE89-AC24260AEAEE}" type="pres">
      <dgm:prSet presAssocID="{F5FF1778-2999-7C4C-84B4-1C7D8F253A19}" presName="Name37" presStyleLbl="parChTrans1D2" presStyleIdx="1" presStyleCnt="2"/>
      <dgm:spPr/>
    </dgm:pt>
    <dgm:pt modelId="{AF2E75DB-FD9B-8242-B187-76330CB5D8CF}" type="pres">
      <dgm:prSet presAssocID="{34CC1EBC-E0A8-D14F-A034-0801B69E6D93}" presName="hierRoot2" presStyleCnt="0">
        <dgm:presLayoutVars>
          <dgm:hierBranch val="hang"/>
        </dgm:presLayoutVars>
      </dgm:prSet>
      <dgm:spPr/>
    </dgm:pt>
    <dgm:pt modelId="{0E20BCB8-F333-1142-9FA4-541E37C5B5EB}" type="pres">
      <dgm:prSet presAssocID="{34CC1EBC-E0A8-D14F-A034-0801B69E6D93}" presName="rootComposite" presStyleCnt="0"/>
      <dgm:spPr/>
    </dgm:pt>
    <dgm:pt modelId="{9A062F07-1F56-8148-A33D-B813F454EBC0}" type="pres">
      <dgm:prSet presAssocID="{34CC1EBC-E0A8-D14F-A034-0801B69E6D93}" presName="rootText" presStyleLbl="node1" presStyleIdx="1" presStyleCnt="2" custScaleX="146116" custScaleY="159416">
        <dgm:presLayoutVars>
          <dgm:chMax/>
          <dgm:chPref val="3"/>
        </dgm:presLayoutVars>
      </dgm:prSet>
      <dgm:spPr/>
    </dgm:pt>
    <dgm:pt modelId="{7509AF9F-B3FF-884E-9256-9A87EF9AF439}" type="pres">
      <dgm:prSet presAssocID="{34CC1EBC-E0A8-D14F-A034-0801B69E6D93}" presName="titleText2" presStyleLbl="fgAcc1" presStyleIdx="1" presStyleCnt="2" custLinFactNeighborX="33105" custLinFactNeighborY="54127">
        <dgm:presLayoutVars>
          <dgm:chMax val="0"/>
          <dgm:chPref val="0"/>
        </dgm:presLayoutVars>
      </dgm:prSet>
      <dgm:spPr/>
    </dgm:pt>
    <dgm:pt modelId="{7D2388F3-4557-A14D-9F76-CC9C02114143}" type="pres">
      <dgm:prSet presAssocID="{34CC1EBC-E0A8-D14F-A034-0801B69E6D93}" presName="rootConnector" presStyleLbl="node2" presStyleIdx="0" presStyleCnt="0"/>
      <dgm:spPr/>
    </dgm:pt>
    <dgm:pt modelId="{F94D2307-4407-8F47-9EA5-E98718B5D268}" type="pres">
      <dgm:prSet presAssocID="{34CC1EBC-E0A8-D14F-A034-0801B69E6D93}" presName="hierChild4" presStyleCnt="0"/>
      <dgm:spPr/>
    </dgm:pt>
    <dgm:pt modelId="{FEBE17FA-FD5A-9B4C-9088-206C75777512}" type="pres">
      <dgm:prSet presAssocID="{34CC1EBC-E0A8-D14F-A034-0801B69E6D93}" presName="hierChild5" presStyleCnt="0"/>
      <dgm:spPr/>
    </dgm:pt>
    <dgm:pt modelId="{50B2E269-0371-674C-89C7-415DF4F2005F}" type="pres">
      <dgm:prSet presAssocID="{F9CBC22B-E7DC-3843-9815-A5625E9EEADC}" presName="hierChild3" presStyleCnt="0"/>
      <dgm:spPr/>
    </dgm:pt>
  </dgm:ptLst>
  <dgm:cxnLst>
    <dgm:cxn modelId="{AEDE010D-6B36-024F-9DB2-689B7E028B7A}" type="presOf" srcId="{F4C36772-467C-7241-86EA-19A85EC59D8E}" destId="{3C13BF66-080B-FF42-AC64-FD2DC7171036}" srcOrd="0" destOrd="0" presId="urn:microsoft.com/office/officeart/2008/layout/NameandTitleOrganizationalChart"/>
    <dgm:cxn modelId="{24B5DF2C-A3E4-C34E-AA84-D7252568AF97}" srcId="{F9CBC22B-E7DC-3843-9815-A5625E9EEADC}" destId="{34CC1EBC-E0A8-D14F-A034-0801B69E6D93}" srcOrd="1" destOrd="0" parTransId="{F5FF1778-2999-7C4C-84B4-1C7D8F253A19}" sibTransId="{B691DD35-71B2-3249-8658-FFEFA0B05D7F}"/>
    <dgm:cxn modelId="{E7718D4E-63AA-C345-8D52-CBB169FC1A4B}" type="presOf" srcId="{D2A7AD48-1BCC-4545-B9B9-42CE33D9706D}" destId="{7425B3BB-A64E-EA42-AA05-5576FFBC7ABF}" srcOrd="0" destOrd="0" presId="urn:microsoft.com/office/officeart/2008/layout/NameandTitleOrganizationalChart"/>
    <dgm:cxn modelId="{E08F2065-63A5-344C-B538-669905899D48}" type="presOf" srcId="{160DB091-9105-8F44-90AF-187619F67A5A}" destId="{113EB96E-287E-F946-AA99-53AB526428C2}" srcOrd="0" destOrd="0" presId="urn:microsoft.com/office/officeart/2008/layout/NameandTitleOrganizationalChart"/>
    <dgm:cxn modelId="{C623F16B-5637-B94C-A681-8F0C69CB06BB}" type="presOf" srcId="{F9CBC22B-E7DC-3843-9815-A5625E9EEADC}" destId="{1C16EF83-4813-BC4B-9BFA-5E6CE5EBA847}" srcOrd="1" destOrd="0" presId="urn:microsoft.com/office/officeart/2008/layout/NameandTitleOrganizationalChart"/>
    <dgm:cxn modelId="{5B071B89-7E8B-4F4A-B513-3917B0004AE7}" type="presOf" srcId="{C62AF917-680B-1C40-8606-6A6F449A2EC6}" destId="{554E9D48-C4BA-7644-B498-967EA9D13415}" srcOrd="0" destOrd="0" presId="urn:microsoft.com/office/officeart/2008/layout/NameandTitleOrganizationalChart"/>
    <dgm:cxn modelId="{42B2A1B5-91ED-954C-9A5B-1EE61F01D186}" srcId="{F9CBC22B-E7DC-3843-9815-A5625E9EEADC}" destId="{C62AF917-680B-1C40-8606-6A6F449A2EC6}" srcOrd="0" destOrd="0" parTransId="{0C11CDD2-E2B1-EC4D-9B90-7BE3241D34F1}" sibTransId="{F4C36772-467C-7241-86EA-19A85EC59D8E}"/>
    <dgm:cxn modelId="{0DAF0BC0-CBF5-8C4B-8105-71A7BBE1C2E4}" type="presOf" srcId="{F9CBC22B-E7DC-3843-9815-A5625E9EEADC}" destId="{BA75E068-2589-F84F-BD75-AE3DE336BA64}" srcOrd="0" destOrd="0" presId="urn:microsoft.com/office/officeart/2008/layout/NameandTitleOrganizationalChart"/>
    <dgm:cxn modelId="{A75365C7-ACAE-264D-8980-8F7223E8E0B9}" type="presOf" srcId="{34CC1EBC-E0A8-D14F-A034-0801B69E6D93}" destId="{7D2388F3-4557-A14D-9F76-CC9C02114143}" srcOrd="1" destOrd="0" presId="urn:microsoft.com/office/officeart/2008/layout/NameandTitleOrganizationalChart"/>
    <dgm:cxn modelId="{E29E60D2-4C1A-8D44-8775-B1292F13433A}" type="presOf" srcId="{0C11CDD2-E2B1-EC4D-9B90-7BE3241D34F1}" destId="{920F61F4-A8BA-7E48-BB59-BE30FCF054A3}" srcOrd="0" destOrd="0" presId="urn:microsoft.com/office/officeart/2008/layout/NameandTitleOrganizationalChart"/>
    <dgm:cxn modelId="{D305B5E2-3DE6-CE4D-B7CB-96671C5264DC}" srcId="{D2A7AD48-1BCC-4545-B9B9-42CE33D9706D}" destId="{F9CBC22B-E7DC-3843-9815-A5625E9EEADC}" srcOrd="0" destOrd="0" parTransId="{36ADF9EA-1C63-FC44-93FC-37763E812229}" sibTransId="{160DB091-9105-8F44-90AF-187619F67A5A}"/>
    <dgm:cxn modelId="{F9FAACE4-8DC6-5048-81D6-E764F14565DD}" type="presOf" srcId="{F5FF1778-2999-7C4C-84B4-1C7D8F253A19}" destId="{C99D8D78-4E39-E147-BE89-AC24260AEAEE}" srcOrd="0" destOrd="0" presId="urn:microsoft.com/office/officeart/2008/layout/NameandTitleOrganizationalChart"/>
    <dgm:cxn modelId="{3B19D9F0-A32D-DD40-AFB3-B8B39FAE36EB}" type="presOf" srcId="{34CC1EBC-E0A8-D14F-A034-0801B69E6D93}" destId="{9A062F07-1F56-8148-A33D-B813F454EBC0}" srcOrd="0" destOrd="0" presId="urn:microsoft.com/office/officeart/2008/layout/NameandTitleOrganizationalChart"/>
    <dgm:cxn modelId="{421383F5-A9F6-FF43-9C6D-E9F048F3181F}" type="presOf" srcId="{B691DD35-71B2-3249-8658-FFEFA0B05D7F}" destId="{7509AF9F-B3FF-884E-9256-9A87EF9AF439}" srcOrd="0" destOrd="0" presId="urn:microsoft.com/office/officeart/2008/layout/NameandTitleOrganizationalChart"/>
    <dgm:cxn modelId="{E1C4B5FD-D449-9D40-986E-63E59DEF9D24}" type="presOf" srcId="{C62AF917-680B-1C40-8606-6A6F449A2EC6}" destId="{44A5A5A1-E058-9E48-AB00-6F8129C049DA}" srcOrd="1" destOrd="0" presId="urn:microsoft.com/office/officeart/2008/layout/NameandTitleOrganizationalChart"/>
    <dgm:cxn modelId="{2EED81C9-5997-EB4D-A55F-1B15E61F68D3}" type="presParOf" srcId="{7425B3BB-A64E-EA42-AA05-5576FFBC7ABF}" destId="{7980A701-E69A-D542-B976-AC866162EE35}" srcOrd="0" destOrd="0" presId="urn:microsoft.com/office/officeart/2008/layout/NameandTitleOrganizationalChart"/>
    <dgm:cxn modelId="{91AC9E2A-8113-F748-B968-19253FF611B9}" type="presParOf" srcId="{7980A701-E69A-D542-B976-AC866162EE35}" destId="{3B1BA0B2-80FF-D14B-9115-276B0535AF1D}" srcOrd="0" destOrd="0" presId="urn:microsoft.com/office/officeart/2008/layout/NameandTitleOrganizationalChart"/>
    <dgm:cxn modelId="{C50FA901-1776-1745-AD70-F1C393C240DA}" type="presParOf" srcId="{3B1BA0B2-80FF-D14B-9115-276B0535AF1D}" destId="{BA75E068-2589-F84F-BD75-AE3DE336BA64}" srcOrd="0" destOrd="0" presId="urn:microsoft.com/office/officeart/2008/layout/NameandTitleOrganizationalChart"/>
    <dgm:cxn modelId="{A1E0F79C-A87C-C446-820F-3DCC375A758B}" type="presParOf" srcId="{3B1BA0B2-80FF-D14B-9115-276B0535AF1D}" destId="{113EB96E-287E-F946-AA99-53AB526428C2}" srcOrd="1" destOrd="0" presId="urn:microsoft.com/office/officeart/2008/layout/NameandTitleOrganizationalChart"/>
    <dgm:cxn modelId="{102FE9A6-6C5E-0B4A-A3B4-204E07033FBD}" type="presParOf" srcId="{3B1BA0B2-80FF-D14B-9115-276B0535AF1D}" destId="{1C16EF83-4813-BC4B-9BFA-5E6CE5EBA847}" srcOrd="2" destOrd="0" presId="urn:microsoft.com/office/officeart/2008/layout/NameandTitleOrganizationalChart"/>
    <dgm:cxn modelId="{C540D770-9F78-E649-980F-66EECA3D64A0}" type="presParOf" srcId="{7980A701-E69A-D542-B976-AC866162EE35}" destId="{F621FA1A-90E2-9B4E-B881-D07E45770365}" srcOrd="1" destOrd="0" presId="urn:microsoft.com/office/officeart/2008/layout/NameandTitleOrganizationalChart"/>
    <dgm:cxn modelId="{A724F519-0477-8745-B4B3-28B00AA41084}" type="presParOf" srcId="{F621FA1A-90E2-9B4E-B881-D07E45770365}" destId="{920F61F4-A8BA-7E48-BB59-BE30FCF054A3}" srcOrd="0" destOrd="0" presId="urn:microsoft.com/office/officeart/2008/layout/NameandTitleOrganizationalChart"/>
    <dgm:cxn modelId="{852F13A8-1B36-894F-8F7B-00BAD5CB3F5A}" type="presParOf" srcId="{F621FA1A-90E2-9B4E-B881-D07E45770365}" destId="{9CBB4E2D-E603-7A40-96B3-FE5BD8A7A33C}" srcOrd="1" destOrd="0" presId="urn:microsoft.com/office/officeart/2008/layout/NameandTitleOrganizationalChart"/>
    <dgm:cxn modelId="{277BE9CB-B601-324F-B107-AFC0CC7BDD3E}" type="presParOf" srcId="{9CBB4E2D-E603-7A40-96B3-FE5BD8A7A33C}" destId="{3BBA4D86-5508-2343-B97B-93C7D53B9CCA}" srcOrd="0" destOrd="0" presId="urn:microsoft.com/office/officeart/2008/layout/NameandTitleOrganizationalChart"/>
    <dgm:cxn modelId="{3682464B-A4C6-5647-A252-A6EF7AEE2147}" type="presParOf" srcId="{3BBA4D86-5508-2343-B97B-93C7D53B9CCA}" destId="{554E9D48-C4BA-7644-B498-967EA9D13415}" srcOrd="0" destOrd="0" presId="urn:microsoft.com/office/officeart/2008/layout/NameandTitleOrganizationalChart"/>
    <dgm:cxn modelId="{D06CFBB4-2610-F649-BF38-BB24DCF7F850}" type="presParOf" srcId="{3BBA4D86-5508-2343-B97B-93C7D53B9CCA}" destId="{3C13BF66-080B-FF42-AC64-FD2DC7171036}" srcOrd="1" destOrd="0" presId="urn:microsoft.com/office/officeart/2008/layout/NameandTitleOrganizationalChart"/>
    <dgm:cxn modelId="{E20A11DB-8ADC-324D-AE07-86C7D4690DCD}" type="presParOf" srcId="{3BBA4D86-5508-2343-B97B-93C7D53B9CCA}" destId="{44A5A5A1-E058-9E48-AB00-6F8129C049DA}" srcOrd="2" destOrd="0" presId="urn:microsoft.com/office/officeart/2008/layout/NameandTitleOrganizationalChart"/>
    <dgm:cxn modelId="{3C764867-280D-B141-8EE6-7E63628F21B3}" type="presParOf" srcId="{9CBB4E2D-E603-7A40-96B3-FE5BD8A7A33C}" destId="{24367E84-F082-9E48-A292-BDBDB8418289}" srcOrd="1" destOrd="0" presId="urn:microsoft.com/office/officeart/2008/layout/NameandTitleOrganizationalChart"/>
    <dgm:cxn modelId="{D40EBB3E-AF28-DE43-A0FD-97C42FBFA1C1}" type="presParOf" srcId="{9CBB4E2D-E603-7A40-96B3-FE5BD8A7A33C}" destId="{B6307DEB-5896-6640-8FF8-3181752DD37F}" srcOrd="2" destOrd="0" presId="urn:microsoft.com/office/officeart/2008/layout/NameandTitleOrganizationalChart"/>
    <dgm:cxn modelId="{4E8716F7-14CE-6447-9905-5805DCC16CA4}" type="presParOf" srcId="{F621FA1A-90E2-9B4E-B881-D07E45770365}" destId="{C99D8D78-4E39-E147-BE89-AC24260AEAEE}" srcOrd="2" destOrd="0" presId="urn:microsoft.com/office/officeart/2008/layout/NameandTitleOrganizationalChart"/>
    <dgm:cxn modelId="{A7A05421-553D-F04F-A7E7-CE36EB66B9AF}" type="presParOf" srcId="{F621FA1A-90E2-9B4E-B881-D07E45770365}" destId="{AF2E75DB-FD9B-8242-B187-76330CB5D8CF}" srcOrd="3" destOrd="0" presId="urn:microsoft.com/office/officeart/2008/layout/NameandTitleOrganizationalChart"/>
    <dgm:cxn modelId="{F241ACDF-CC6A-AC45-AE3C-C019EE9FF70D}" type="presParOf" srcId="{AF2E75DB-FD9B-8242-B187-76330CB5D8CF}" destId="{0E20BCB8-F333-1142-9FA4-541E37C5B5EB}" srcOrd="0" destOrd="0" presId="urn:microsoft.com/office/officeart/2008/layout/NameandTitleOrganizationalChart"/>
    <dgm:cxn modelId="{A4A26BDE-F8E5-4842-AF64-1A8792F93ECC}" type="presParOf" srcId="{0E20BCB8-F333-1142-9FA4-541E37C5B5EB}" destId="{9A062F07-1F56-8148-A33D-B813F454EBC0}" srcOrd="0" destOrd="0" presId="urn:microsoft.com/office/officeart/2008/layout/NameandTitleOrganizationalChart"/>
    <dgm:cxn modelId="{5E4CA150-02B5-5141-9B98-6E829A046AC6}" type="presParOf" srcId="{0E20BCB8-F333-1142-9FA4-541E37C5B5EB}" destId="{7509AF9F-B3FF-884E-9256-9A87EF9AF439}" srcOrd="1" destOrd="0" presId="urn:microsoft.com/office/officeart/2008/layout/NameandTitleOrganizationalChart"/>
    <dgm:cxn modelId="{22404814-BE5E-5A44-8830-1F429DC3F1A3}" type="presParOf" srcId="{0E20BCB8-F333-1142-9FA4-541E37C5B5EB}" destId="{7D2388F3-4557-A14D-9F76-CC9C02114143}" srcOrd="2" destOrd="0" presId="urn:microsoft.com/office/officeart/2008/layout/NameandTitleOrganizationalChart"/>
    <dgm:cxn modelId="{D72B9219-39F6-7148-A8C4-59BC823C5BE0}" type="presParOf" srcId="{AF2E75DB-FD9B-8242-B187-76330CB5D8CF}" destId="{F94D2307-4407-8F47-9EA5-E98718B5D268}" srcOrd="1" destOrd="0" presId="urn:microsoft.com/office/officeart/2008/layout/NameandTitleOrganizationalChart"/>
    <dgm:cxn modelId="{7F5ED9FA-DEC4-C945-AF3B-2617EFA0A728}" type="presParOf" srcId="{AF2E75DB-FD9B-8242-B187-76330CB5D8CF}" destId="{FEBE17FA-FD5A-9B4C-9088-206C75777512}" srcOrd="2" destOrd="0" presId="urn:microsoft.com/office/officeart/2008/layout/NameandTitleOrganizationalChart"/>
    <dgm:cxn modelId="{C16560FB-CAB6-7147-A6E9-6E22348363AF}" type="presParOf" srcId="{7980A701-E69A-D542-B976-AC866162EE35}" destId="{50B2E269-0371-674C-89C7-415DF4F2005F}"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E4E69B-4C1E-914B-9175-5A258D2026FF}"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ru-RU"/>
        </a:p>
      </dgm:t>
    </dgm:pt>
    <dgm:pt modelId="{062FBB1F-960A-E045-B494-A0713DDD59DD}">
      <dgm:prSet/>
      <dgm:spPr/>
      <dgm:t>
        <a:bodyPr/>
        <a:lstStyle/>
        <a:p>
          <a:r>
            <a:rPr lang="en-US" b="1" dirty="0">
              <a:solidFill>
                <a:schemeClr val="bg1"/>
              </a:solidFill>
            </a:rPr>
            <a:t>Brand recognition</a:t>
          </a:r>
          <a:endParaRPr lang="ru-RU" dirty="0">
            <a:solidFill>
              <a:schemeClr val="bg1"/>
            </a:solidFill>
          </a:endParaRPr>
        </a:p>
      </dgm:t>
    </dgm:pt>
    <dgm:pt modelId="{49759358-3DD8-B44E-AA20-55964735F79C}" type="parTrans" cxnId="{B380DE94-6603-0C42-ADFF-C37B8AC44338}">
      <dgm:prSet/>
      <dgm:spPr/>
      <dgm:t>
        <a:bodyPr/>
        <a:lstStyle/>
        <a:p>
          <a:endParaRPr lang="ru-RU"/>
        </a:p>
      </dgm:t>
    </dgm:pt>
    <dgm:pt modelId="{B5895289-57E1-424E-9F27-A189D39D8DF9}" type="sibTrans" cxnId="{B380DE94-6603-0C42-ADFF-C37B8AC44338}">
      <dgm:prSet/>
      <dgm:spPr/>
      <dgm:t>
        <a:bodyPr/>
        <a:lstStyle/>
        <a:p>
          <a:endParaRPr lang="ru-RU"/>
        </a:p>
      </dgm:t>
    </dgm:pt>
    <dgm:pt modelId="{73ECA3BB-A08A-7541-BEFC-8C404F92F65C}">
      <dgm:prSet/>
      <dgm:spPr/>
      <dgm:t>
        <a:bodyPr/>
        <a:lstStyle/>
        <a:p>
          <a:r>
            <a:rPr lang="en-US"/>
            <a:t>Seasonality</a:t>
          </a:r>
          <a:endParaRPr lang="ru-RU"/>
        </a:p>
      </dgm:t>
    </dgm:pt>
    <dgm:pt modelId="{2FA465E8-4CD1-4E46-B765-9C40139B778C}" type="parTrans" cxnId="{A66D8291-1A80-494A-9F4C-B4558DC6692B}">
      <dgm:prSet/>
      <dgm:spPr/>
      <dgm:t>
        <a:bodyPr/>
        <a:lstStyle/>
        <a:p>
          <a:endParaRPr lang="ru-RU"/>
        </a:p>
      </dgm:t>
    </dgm:pt>
    <dgm:pt modelId="{B64E9D8F-4682-794F-A539-2C7794FDC9F5}" type="sibTrans" cxnId="{A66D8291-1A80-494A-9F4C-B4558DC6692B}">
      <dgm:prSet/>
      <dgm:spPr/>
      <dgm:t>
        <a:bodyPr/>
        <a:lstStyle/>
        <a:p>
          <a:endParaRPr lang="ru-RU"/>
        </a:p>
      </dgm:t>
    </dgm:pt>
    <dgm:pt modelId="{7BA2C2F5-B1D6-F947-B2B1-A7E4D806AFA0}">
      <dgm:prSet/>
      <dgm:spPr/>
      <dgm:t>
        <a:bodyPr/>
        <a:lstStyle/>
        <a:p>
          <a:r>
            <a:rPr lang="en-US" b="1" dirty="0">
              <a:solidFill>
                <a:schemeClr val="bg1"/>
              </a:solidFill>
            </a:rPr>
            <a:t>Traffic conversion to sales</a:t>
          </a:r>
          <a:endParaRPr lang="ru-RU" dirty="0">
            <a:solidFill>
              <a:schemeClr val="bg1"/>
            </a:solidFill>
          </a:endParaRPr>
        </a:p>
      </dgm:t>
    </dgm:pt>
    <dgm:pt modelId="{7B5A8439-841F-864F-B9AD-69698C9FF447}" type="parTrans" cxnId="{52C6B7FB-B0B4-694A-91D5-349D5E51EEA9}">
      <dgm:prSet/>
      <dgm:spPr/>
      <dgm:t>
        <a:bodyPr/>
        <a:lstStyle/>
        <a:p>
          <a:endParaRPr lang="ru-RU"/>
        </a:p>
      </dgm:t>
    </dgm:pt>
    <dgm:pt modelId="{53365901-C39F-B14B-A1F2-2BBFACC3FB68}" type="sibTrans" cxnId="{52C6B7FB-B0B4-694A-91D5-349D5E51EEA9}">
      <dgm:prSet/>
      <dgm:spPr/>
      <dgm:t>
        <a:bodyPr/>
        <a:lstStyle/>
        <a:p>
          <a:endParaRPr lang="ru-RU"/>
        </a:p>
      </dgm:t>
    </dgm:pt>
    <dgm:pt modelId="{E28EAB6D-34B2-7949-B056-084853001478}">
      <dgm:prSet/>
      <dgm:spPr/>
      <dgm:t>
        <a:bodyPr/>
        <a:lstStyle/>
        <a:p>
          <a:r>
            <a:rPr lang="en-US" dirty="0"/>
            <a:t>Outsourcing PR or social media</a:t>
          </a:r>
          <a:endParaRPr lang="ru-RU" dirty="0"/>
        </a:p>
      </dgm:t>
    </dgm:pt>
    <dgm:pt modelId="{EB2B11CA-D213-2247-8AB9-8DB52FC936AD}" type="parTrans" cxnId="{4075AE36-3E66-824C-9A1E-EE86EF7FD965}">
      <dgm:prSet/>
      <dgm:spPr/>
      <dgm:t>
        <a:bodyPr/>
        <a:lstStyle/>
        <a:p>
          <a:endParaRPr lang="ru-RU"/>
        </a:p>
      </dgm:t>
    </dgm:pt>
    <dgm:pt modelId="{2711671A-697D-6749-9693-7367709AE50F}" type="sibTrans" cxnId="{4075AE36-3E66-824C-9A1E-EE86EF7FD965}">
      <dgm:prSet/>
      <dgm:spPr/>
      <dgm:t>
        <a:bodyPr/>
        <a:lstStyle/>
        <a:p>
          <a:endParaRPr lang="ru-RU"/>
        </a:p>
      </dgm:t>
    </dgm:pt>
    <dgm:pt modelId="{F4D4C174-BD19-AD45-8F9A-EC847B83F4D2}">
      <dgm:prSet/>
      <dgm:spPr/>
      <dgm:t>
        <a:bodyPr/>
        <a:lstStyle/>
        <a:p>
          <a:r>
            <a:rPr lang="en-US" b="0" dirty="0"/>
            <a:t>Connecting with Irish Diaspora</a:t>
          </a:r>
          <a:endParaRPr lang="ru-RU" b="0" dirty="0"/>
        </a:p>
      </dgm:t>
    </dgm:pt>
    <dgm:pt modelId="{B285EFAD-A9E3-134C-B4C7-15017F158949}" type="parTrans" cxnId="{A58BF607-8C07-FA49-A0A6-CC0F9B0BBA62}">
      <dgm:prSet/>
      <dgm:spPr/>
      <dgm:t>
        <a:bodyPr/>
        <a:lstStyle/>
        <a:p>
          <a:endParaRPr lang="ru-RU"/>
        </a:p>
      </dgm:t>
    </dgm:pt>
    <dgm:pt modelId="{C2AD164A-0A10-4242-A075-8D46E52BC95C}" type="sibTrans" cxnId="{A58BF607-8C07-FA49-A0A6-CC0F9B0BBA62}">
      <dgm:prSet/>
      <dgm:spPr/>
      <dgm:t>
        <a:bodyPr/>
        <a:lstStyle/>
        <a:p>
          <a:endParaRPr lang="ru-RU"/>
        </a:p>
      </dgm:t>
    </dgm:pt>
    <dgm:pt modelId="{D07280E8-8114-F54A-BBFB-71F7915E4CAF}" type="pres">
      <dgm:prSet presAssocID="{D2E4E69B-4C1E-914B-9175-5A258D2026FF}" presName="Name0" presStyleCnt="0">
        <dgm:presLayoutVars>
          <dgm:chPref val="3"/>
          <dgm:dir/>
          <dgm:animLvl val="lvl"/>
          <dgm:resizeHandles/>
        </dgm:presLayoutVars>
      </dgm:prSet>
      <dgm:spPr/>
    </dgm:pt>
    <dgm:pt modelId="{F43F8575-760A-DF42-A080-F1BC3CDFA5DC}" type="pres">
      <dgm:prSet presAssocID="{062FBB1F-960A-E045-B494-A0713DDD59DD}" presName="horFlow" presStyleCnt="0"/>
      <dgm:spPr/>
    </dgm:pt>
    <dgm:pt modelId="{5E8474CD-4220-2640-B095-D1B1063BC030}" type="pres">
      <dgm:prSet presAssocID="{062FBB1F-960A-E045-B494-A0713DDD59DD}" presName="bigChev" presStyleLbl="node1" presStyleIdx="0" presStyleCnt="5"/>
      <dgm:spPr/>
    </dgm:pt>
    <dgm:pt modelId="{7799C33F-B661-634D-B49F-29EDDFC0DC30}" type="pres">
      <dgm:prSet presAssocID="{062FBB1F-960A-E045-B494-A0713DDD59DD}" presName="vSp" presStyleCnt="0"/>
      <dgm:spPr/>
    </dgm:pt>
    <dgm:pt modelId="{F79B28A0-61D6-A245-9848-F0007E6EFC1D}" type="pres">
      <dgm:prSet presAssocID="{73ECA3BB-A08A-7541-BEFC-8C404F92F65C}" presName="horFlow" presStyleCnt="0"/>
      <dgm:spPr/>
    </dgm:pt>
    <dgm:pt modelId="{1B3494B9-30E3-FC49-8A54-E7686128E18D}" type="pres">
      <dgm:prSet presAssocID="{73ECA3BB-A08A-7541-BEFC-8C404F92F65C}" presName="bigChev" presStyleLbl="node1" presStyleIdx="1" presStyleCnt="5"/>
      <dgm:spPr/>
    </dgm:pt>
    <dgm:pt modelId="{85C64271-EEED-9540-9D0A-080195C66CE2}" type="pres">
      <dgm:prSet presAssocID="{73ECA3BB-A08A-7541-BEFC-8C404F92F65C}" presName="vSp" presStyleCnt="0"/>
      <dgm:spPr/>
    </dgm:pt>
    <dgm:pt modelId="{D008A515-F4BD-7F47-BCCE-61AEADDE804C}" type="pres">
      <dgm:prSet presAssocID="{7BA2C2F5-B1D6-F947-B2B1-A7E4D806AFA0}" presName="horFlow" presStyleCnt="0"/>
      <dgm:spPr/>
    </dgm:pt>
    <dgm:pt modelId="{28AE7210-37F5-AF48-870F-CD8967B80EDC}" type="pres">
      <dgm:prSet presAssocID="{7BA2C2F5-B1D6-F947-B2B1-A7E4D806AFA0}" presName="bigChev" presStyleLbl="node1" presStyleIdx="2" presStyleCnt="5"/>
      <dgm:spPr/>
    </dgm:pt>
    <dgm:pt modelId="{C7003C90-1490-5D41-AAB5-6C592D2FB6EA}" type="pres">
      <dgm:prSet presAssocID="{7BA2C2F5-B1D6-F947-B2B1-A7E4D806AFA0}" presName="vSp" presStyleCnt="0"/>
      <dgm:spPr/>
    </dgm:pt>
    <dgm:pt modelId="{B176F434-1ADB-2843-9B56-C4A47127AD13}" type="pres">
      <dgm:prSet presAssocID="{E28EAB6D-34B2-7949-B056-084853001478}" presName="horFlow" presStyleCnt="0"/>
      <dgm:spPr/>
    </dgm:pt>
    <dgm:pt modelId="{533DE560-33B4-4849-905D-32CAD98CBEF7}" type="pres">
      <dgm:prSet presAssocID="{E28EAB6D-34B2-7949-B056-084853001478}" presName="bigChev" presStyleLbl="node1" presStyleIdx="3" presStyleCnt="5"/>
      <dgm:spPr/>
    </dgm:pt>
    <dgm:pt modelId="{9AC28208-24DB-9F48-90CD-327E1098A582}" type="pres">
      <dgm:prSet presAssocID="{E28EAB6D-34B2-7949-B056-084853001478}" presName="vSp" presStyleCnt="0"/>
      <dgm:spPr/>
    </dgm:pt>
    <dgm:pt modelId="{BDFCC984-81B9-8F41-9814-F0E39625BFC1}" type="pres">
      <dgm:prSet presAssocID="{F4D4C174-BD19-AD45-8F9A-EC847B83F4D2}" presName="horFlow" presStyleCnt="0"/>
      <dgm:spPr/>
    </dgm:pt>
    <dgm:pt modelId="{FE4635AC-7F7D-874A-A8E7-E13B17A63C16}" type="pres">
      <dgm:prSet presAssocID="{F4D4C174-BD19-AD45-8F9A-EC847B83F4D2}" presName="bigChev" presStyleLbl="node1" presStyleIdx="4" presStyleCnt="5"/>
      <dgm:spPr/>
    </dgm:pt>
  </dgm:ptLst>
  <dgm:cxnLst>
    <dgm:cxn modelId="{A58BF607-8C07-FA49-A0A6-CC0F9B0BBA62}" srcId="{D2E4E69B-4C1E-914B-9175-5A258D2026FF}" destId="{F4D4C174-BD19-AD45-8F9A-EC847B83F4D2}" srcOrd="4" destOrd="0" parTransId="{B285EFAD-A9E3-134C-B4C7-15017F158949}" sibTransId="{C2AD164A-0A10-4242-A075-8D46E52BC95C}"/>
    <dgm:cxn modelId="{25ACED33-BBAD-7940-A5FB-C83AAA8DAA48}" type="presOf" srcId="{062FBB1F-960A-E045-B494-A0713DDD59DD}" destId="{5E8474CD-4220-2640-B095-D1B1063BC030}" srcOrd="0" destOrd="0" presId="urn:microsoft.com/office/officeart/2005/8/layout/lProcess3"/>
    <dgm:cxn modelId="{4075AE36-3E66-824C-9A1E-EE86EF7FD965}" srcId="{D2E4E69B-4C1E-914B-9175-5A258D2026FF}" destId="{E28EAB6D-34B2-7949-B056-084853001478}" srcOrd="3" destOrd="0" parTransId="{EB2B11CA-D213-2247-8AB9-8DB52FC936AD}" sibTransId="{2711671A-697D-6749-9693-7367709AE50F}"/>
    <dgm:cxn modelId="{53E4385F-7137-334A-A5A7-DCED365D2F8B}" type="presOf" srcId="{E28EAB6D-34B2-7949-B056-084853001478}" destId="{533DE560-33B4-4849-905D-32CAD98CBEF7}" srcOrd="0" destOrd="0" presId="urn:microsoft.com/office/officeart/2005/8/layout/lProcess3"/>
    <dgm:cxn modelId="{40A23787-2CA9-A04F-8E82-B6E8F7D01610}" type="presOf" srcId="{7BA2C2F5-B1D6-F947-B2B1-A7E4D806AFA0}" destId="{28AE7210-37F5-AF48-870F-CD8967B80EDC}" srcOrd="0" destOrd="0" presId="urn:microsoft.com/office/officeart/2005/8/layout/lProcess3"/>
    <dgm:cxn modelId="{A66D8291-1A80-494A-9F4C-B4558DC6692B}" srcId="{D2E4E69B-4C1E-914B-9175-5A258D2026FF}" destId="{73ECA3BB-A08A-7541-BEFC-8C404F92F65C}" srcOrd="1" destOrd="0" parTransId="{2FA465E8-4CD1-4E46-B765-9C40139B778C}" sibTransId="{B64E9D8F-4682-794F-A539-2C7794FDC9F5}"/>
    <dgm:cxn modelId="{B380DE94-6603-0C42-ADFF-C37B8AC44338}" srcId="{D2E4E69B-4C1E-914B-9175-5A258D2026FF}" destId="{062FBB1F-960A-E045-B494-A0713DDD59DD}" srcOrd="0" destOrd="0" parTransId="{49759358-3DD8-B44E-AA20-55964735F79C}" sibTransId="{B5895289-57E1-424E-9F27-A189D39D8DF9}"/>
    <dgm:cxn modelId="{CFB7C7BB-2CE4-E043-82F4-D38B4B1B565F}" type="presOf" srcId="{73ECA3BB-A08A-7541-BEFC-8C404F92F65C}" destId="{1B3494B9-30E3-FC49-8A54-E7686128E18D}" srcOrd="0" destOrd="0" presId="urn:microsoft.com/office/officeart/2005/8/layout/lProcess3"/>
    <dgm:cxn modelId="{F22EADE8-A021-9044-8F1F-F571AC53B663}" type="presOf" srcId="{F4D4C174-BD19-AD45-8F9A-EC847B83F4D2}" destId="{FE4635AC-7F7D-874A-A8E7-E13B17A63C16}" srcOrd="0" destOrd="0" presId="urn:microsoft.com/office/officeart/2005/8/layout/lProcess3"/>
    <dgm:cxn modelId="{D90E21EF-1148-7A4F-A2D2-E3190CB9CD80}" type="presOf" srcId="{D2E4E69B-4C1E-914B-9175-5A258D2026FF}" destId="{D07280E8-8114-F54A-BBFB-71F7915E4CAF}" srcOrd="0" destOrd="0" presId="urn:microsoft.com/office/officeart/2005/8/layout/lProcess3"/>
    <dgm:cxn modelId="{52C6B7FB-B0B4-694A-91D5-349D5E51EEA9}" srcId="{D2E4E69B-4C1E-914B-9175-5A258D2026FF}" destId="{7BA2C2F5-B1D6-F947-B2B1-A7E4D806AFA0}" srcOrd="2" destOrd="0" parTransId="{7B5A8439-841F-864F-B9AD-69698C9FF447}" sibTransId="{53365901-C39F-B14B-A1F2-2BBFACC3FB68}"/>
    <dgm:cxn modelId="{989E7566-27A6-C945-96A6-D55CF9EBF540}" type="presParOf" srcId="{D07280E8-8114-F54A-BBFB-71F7915E4CAF}" destId="{F43F8575-760A-DF42-A080-F1BC3CDFA5DC}" srcOrd="0" destOrd="0" presId="urn:microsoft.com/office/officeart/2005/8/layout/lProcess3"/>
    <dgm:cxn modelId="{F0DCA1AD-8F46-AB40-A662-EDA006B33004}" type="presParOf" srcId="{F43F8575-760A-DF42-A080-F1BC3CDFA5DC}" destId="{5E8474CD-4220-2640-B095-D1B1063BC030}" srcOrd="0" destOrd="0" presId="urn:microsoft.com/office/officeart/2005/8/layout/lProcess3"/>
    <dgm:cxn modelId="{2605507B-1D8B-7B43-892F-53A0CB79D9AC}" type="presParOf" srcId="{D07280E8-8114-F54A-BBFB-71F7915E4CAF}" destId="{7799C33F-B661-634D-B49F-29EDDFC0DC30}" srcOrd="1" destOrd="0" presId="urn:microsoft.com/office/officeart/2005/8/layout/lProcess3"/>
    <dgm:cxn modelId="{0964A492-ACF8-B742-9E47-4E8421B08EA2}" type="presParOf" srcId="{D07280E8-8114-F54A-BBFB-71F7915E4CAF}" destId="{F79B28A0-61D6-A245-9848-F0007E6EFC1D}" srcOrd="2" destOrd="0" presId="urn:microsoft.com/office/officeart/2005/8/layout/lProcess3"/>
    <dgm:cxn modelId="{FE2560AA-77B4-2842-872E-F628F170901C}" type="presParOf" srcId="{F79B28A0-61D6-A245-9848-F0007E6EFC1D}" destId="{1B3494B9-30E3-FC49-8A54-E7686128E18D}" srcOrd="0" destOrd="0" presId="urn:microsoft.com/office/officeart/2005/8/layout/lProcess3"/>
    <dgm:cxn modelId="{59D451E3-BA36-9945-8DAA-A36DCFE874AC}" type="presParOf" srcId="{D07280E8-8114-F54A-BBFB-71F7915E4CAF}" destId="{85C64271-EEED-9540-9D0A-080195C66CE2}" srcOrd="3" destOrd="0" presId="urn:microsoft.com/office/officeart/2005/8/layout/lProcess3"/>
    <dgm:cxn modelId="{0B4CB014-14ED-3845-B6E7-E9E7CEE75C19}" type="presParOf" srcId="{D07280E8-8114-F54A-BBFB-71F7915E4CAF}" destId="{D008A515-F4BD-7F47-BCCE-61AEADDE804C}" srcOrd="4" destOrd="0" presId="urn:microsoft.com/office/officeart/2005/8/layout/lProcess3"/>
    <dgm:cxn modelId="{40EDAF6F-5D54-8146-A55C-869130E52A0C}" type="presParOf" srcId="{D008A515-F4BD-7F47-BCCE-61AEADDE804C}" destId="{28AE7210-37F5-AF48-870F-CD8967B80EDC}" srcOrd="0" destOrd="0" presId="urn:microsoft.com/office/officeart/2005/8/layout/lProcess3"/>
    <dgm:cxn modelId="{0CB3F2BC-7A78-C44F-87CE-D7511B041EB7}" type="presParOf" srcId="{D07280E8-8114-F54A-BBFB-71F7915E4CAF}" destId="{C7003C90-1490-5D41-AAB5-6C592D2FB6EA}" srcOrd="5" destOrd="0" presId="urn:microsoft.com/office/officeart/2005/8/layout/lProcess3"/>
    <dgm:cxn modelId="{98B8F9B5-086D-A646-9288-A298C1435925}" type="presParOf" srcId="{D07280E8-8114-F54A-BBFB-71F7915E4CAF}" destId="{B176F434-1ADB-2843-9B56-C4A47127AD13}" srcOrd="6" destOrd="0" presId="urn:microsoft.com/office/officeart/2005/8/layout/lProcess3"/>
    <dgm:cxn modelId="{23E229AD-D527-F84F-BE7F-28231A39A837}" type="presParOf" srcId="{B176F434-1ADB-2843-9B56-C4A47127AD13}" destId="{533DE560-33B4-4849-905D-32CAD98CBEF7}" srcOrd="0" destOrd="0" presId="urn:microsoft.com/office/officeart/2005/8/layout/lProcess3"/>
    <dgm:cxn modelId="{C557AC51-B915-524E-951D-308DF500208E}" type="presParOf" srcId="{D07280E8-8114-F54A-BBFB-71F7915E4CAF}" destId="{9AC28208-24DB-9F48-90CD-327E1098A582}" srcOrd="7" destOrd="0" presId="urn:microsoft.com/office/officeart/2005/8/layout/lProcess3"/>
    <dgm:cxn modelId="{EEF46BF7-8BCC-DE49-8E38-45D8B89043A0}" type="presParOf" srcId="{D07280E8-8114-F54A-BBFB-71F7915E4CAF}" destId="{BDFCC984-81B9-8F41-9814-F0E39625BFC1}" srcOrd="8" destOrd="0" presId="urn:microsoft.com/office/officeart/2005/8/layout/lProcess3"/>
    <dgm:cxn modelId="{1C6B63DF-5ACA-F345-838B-FCF82DBBBAAC}" type="presParOf" srcId="{BDFCC984-81B9-8F41-9814-F0E39625BFC1}" destId="{FE4635AC-7F7D-874A-A8E7-E13B17A63C16}"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B69492-0D07-C74E-A0E9-09335B70F4E4}"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ru-RU"/>
        </a:p>
      </dgm:t>
    </dgm:pt>
    <dgm:pt modelId="{91EC2D7E-5DA2-5F4B-B426-48B677417C63}">
      <dgm:prSet custT="1"/>
      <dgm:spPr/>
      <dgm:t>
        <a:bodyPr/>
        <a:lstStyle/>
        <a:p>
          <a:pPr algn="l"/>
          <a:r>
            <a:rPr lang="en-US" sz="1100" b="1" dirty="0"/>
            <a:t>Problem: </a:t>
          </a:r>
          <a:r>
            <a:rPr lang="en-US" sz="1100" dirty="0"/>
            <a:t>Need to go into breakeven and further increase revenue</a:t>
          </a:r>
          <a:endParaRPr lang="ru-RU" sz="1100" dirty="0"/>
        </a:p>
      </dgm:t>
    </dgm:pt>
    <dgm:pt modelId="{5ECDAA36-D2EC-DB4D-8AA7-628BDF8E6AA0}" type="parTrans" cxnId="{51DAABDC-ECD6-4648-A5A5-077061F2A318}">
      <dgm:prSet/>
      <dgm:spPr/>
      <dgm:t>
        <a:bodyPr/>
        <a:lstStyle/>
        <a:p>
          <a:endParaRPr lang="ru-RU"/>
        </a:p>
      </dgm:t>
    </dgm:pt>
    <dgm:pt modelId="{3D7CD042-D55A-F848-A536-2B3E433498A5}" type="sibTrans" cxnId="{51DAABDC-ECD6-4648-A5A5-077061F2A318}">
      <dgm:prSet/>
      <dgm:spPr/>
      <dgm:t>
        <a:bodyPr/>
        <a:lstStyle/>
        <a:p>
          <a:endParaRPr lang="ru-RU"/>
        </a:p>
      </dgm:t>
    </dgm:pt>
    <dgm:pt modelId="{4D6CFAF4-E310-9D44-9F04-F7E581F8DF5F}">
      <dgm:prSet custT="1"/>
      <dgm:spPr/>
      <dgm:t>
        <a:bodyPr/>
        <a:lstStyle/>
        <a:p>
          <a:pPr algn="l"/>
          <a:r>
            <a:rPr lang="en-US" sz="1000" b="1" dirty="0"/>
            <a:t>Definition of problem: </a:t>
          </a:r>
          <a:r>
            <a:rPr lang="en-US" sz="1000" dirty="0"/>
            <a:t>No conversions from social media, customers refuse to pay full price for product, lack of brand awareness</a:t>
          </a:r>
          <a:endParaRPr lang="ru-RU" sz="1000" dirty="0"/>
        </a:p>
      </dgm:t>
    </dgm:pt>
    <dgm:pt modelId="{B77CF20A-E68F-224B-AE09-67C4BD1B42AB}" type="parTrans" cxnId="{CC7D4BA6-0ED4-BE46-9C6C-AA3B28012E87}">
      <dgm:prSet/>
      <dgm:spPr/>
      <dgm:t>
        <a:bodyPr/>
        <a:lstStyle/>
        <a:p>
          <a:endParaRPr lang="ru-RU"/>
        </a:p>
      </dgm:t>
    </dgm:pt>
    <dgm:pt modelId="{855F614B-73EC-C74C-86F8-D0FE97E2E4F0}" type="sibTrans" cxnId="{CC7D4BA6-0ED4-BE46-9C6C-AA3B28012E87}">
      <dgm:prSet/>
      <dgm:spPr/>
      <dgm:t>
        <a:bodyPr/>
        <a:lstStyle/>
        <a:p>
          <a:endParaRPr lang="ru-RU"/>
        </a:p>
      </dgm:t>
    </dgm:pt>
    <dgm:pt modelId="{F4E9C58A-F52D-0B48-9742-20C7350DA19A}">
      <dgm:prSet custT="1"/>
      <dgm:spPr/>
      <dgm:t>
        <a:bodyPr/>
        <a:lstStyle/>
        <a:p>
          <a:pPr algn="l"/>
          <a:r>
            <a:rPr lang="en-US" sz="1000" b="1" dirty="0"/>
            <a:t>Understand the problem: </a:t>
          </a:r>
          <a:r>
            <a:rPr lang="en-US" sz="1000" dirty="0"/>
            <a:t>Brand positioning is not clear, target audience is not well defined, marketing campaigns aren’t segmented, poor CRM</a:t>
          </a:r>
          <a:endParaRPr lang="ru-RU" sz="1000" dirty="0"/>
        </a:p>
      </dgm:t>
    </dgm:pt>
    <dgm:pt modelId="{69A37A2A-D879-B341-BB4A-8CABE1BB80CE}" type="parTrans" cxnId="{2E61DFF3-0CEE-384E-8932-F80450B25981}">
      <dgm:prSet/>
      <dgm:spPr/>
      <dgm:t>
        <a:bodyPr/>
        <a:lstStyle/>
        <a:p>
          <a:endParaRPr lang="ru-RU"/>
        </a:p>
      </dgm:t>
    </dgm:pt>
    <dgm:pt modelId="{71859CFA-1FD1-1446-B5EC-3391BEE31732}" type="sibTrans" cxnId="{2E61DFF3-0CEE-384E-8932-F80450B25981}">
      <dgm:prSet/>
      <dgm:spPr/>
      <dgm:t>
        <a:bodyPr/>
        <a:lstStyle/>
        <a:p>
          <a:endParaRPr lang="ru-RU"/>
        </a:p>
      </dgm:t>
    </dgm:pt>
    <dgm:pt modelId="{548E3AF4-4FF6-BC41-B54D-F77388CEEAB3}">
      <dgm:prSet/>
      <dgm:spPr/>
      <dgm:t>
        <a:bodyPr/>
        <a:lstStyle/>
        <a:p>
          <a:pPr algn="l"/>
          <a:r>
            <a:rPr lang="en-US" b="1" dirty="0"/>
            <a:t>Identify the root of cause: </a:t>
          </a:r>
          <a:r>
            <a:rPr lang="en-US" dirty="0"/>
            <a:t>Positioning not well thought out prior to brand creation</a:t>
          </a:r>
          <a:endParaRPr lang="ru-RU" dirty="0"/>
        </a:p>
      </dgm:t>
    </dgm:pt>
    <dgm:pt modelId="{EE987990-DAB6-7848-8B01-8994DB516F6C}" type="parTrans" cxnId="{4B8348D5-875D-9349-8865-12CE94499944}">
      <dgm:prSet/>
      <dgm:spPr/>
      <dgm:t>
        <a:bodyPr/>
        <a:lstStyle/>
        <a:p>
          <a:endParaRPr lang="ru-RU"/>
        </a:p>
      </dgm:t>
    </dgm:pt>
    <dgm:pt modelId="{DD8D505A-C885-324A-A085-85F87ECE8CE7}" type="sibTrans" cxnId="{4B8348D5-875D-9349-8865-12CE94499944}">
      <dgm:prSet/>
      <dgm:spPr/>
      <dgm:t>
        <a:bodyPr/>
        <a:lstStyle/>
        <a:p>
          <a:endParaRPr lang="ru-RU"/>
        </a:p>
      </dgm:t>
    </dgm:pt>
    <dgm:pt modelId="{8758251D-C4AF-2646-9B4A-0B8E27E388EE}">
      <dgm:prSet/>
      <dgm:spPr/>
      <dgm:t>
        <a:bodyPr/>
        <a:lstStyle/>
        <a:p>
          <a:pPr algn="l"/>
          <a:r>
            <a:rPr lang="en-US" b="1" dirty="0"/>
            <a:t>Corrective action: </a:t>
          </a:r>
          <a:r>
            <a:rPr lang="en-US" dirty="0"/>
            <a:t>Reconsider business strategy and match new marketing strategy</a:t>
          </a:r>
          <a:endParaRPr lang="ru-RU" dirty="0"/>
        </a:p>
      </dgm:t>
    </dgm:pt>
    <dgm:pt modelId="{B0213B9B-EEE8-3F40-A0CA-7737AD0CC406}" type="parTrans" cxnId="{3EEA0DE1-6865-7A4B-849D-34FD5B07793B}">
      <dgm:prSet/>
      <dgm:spPr/>
      <dgm:t>
        <a:bodyPr/>
        <a:lstStyle/>
        <a:p>
          <a:endParaRPr lang="ru-RU"/>
        </a:p>
      </dgm:t>
    </dgm:pt>
    <dgm:pt modelId="{BE0EC847-09CF-AB46-9FBE-C8CA65E3AF05}" type="sibTrans" cxnId="{3EEA0DE1-6865-7A4B-849D-34FD5B07793B}">
      <dgm:prSet/>
      <dgm:spPr/>
      <dgm:t>
        <a:bodyPr/>
        <a:lstStyle/>
        <a:p>
          <a:endParaRPr lang="ru-RU"/>
        </a:p>
      </dgm:t>
    </dgm:pt>
    <dgm:pt modelId="{64C8ED8B-D9E3-4840-BC0A-87B44B27F7A2}" type="pres">
      <dgm:prSet presAssocID="{5CB69492-0D07-C74E-A0E9-09335B70F4E4}" presName="compositeShape" presStyleCnt="0">
        <dgm:presLayoutVars>
          <dgm:dir/>
          <dgm:resizeHandles/>
        </dgm:presLayoutVars>
      </dgm:prSet>
      <dgm:spPr/>
    </dgm:pt>
    <dgm:pt modelId="{C9F33781-BE0E-3E4F-BDA2-9AD2F7DB7951}" type="pres">
      <dgm:prSet presAssocID="{5CB69492-0D07-C74E-A0E9-09335B70F4E4}" presName="pyramid" presStyleLbl="node1" presStyleIdx="0" presStyleCnt="1"/>
      <dgm:spPr/>
    </dgm:pt>
    <dgm:pt modelId="{A09D9B65-C249-5E4D-AE76-92B7F8520289}" type="pres">
      <dgm:prSet presAssocID="{5CB69492-0D07-C74E-A0E9-09335B70F4E4}" presName="theList" presStyleCnt="0"/>
      <dgm:spPr/>
    </dgm:pt>
    <dgm:pt modelId="{91EA873F-749C-5747-80BE-DBBDC1C48DFE}" type="pres">
      <dgm:prSet presAssocID="{91EC2D7E-5DA2-5F4B-B426-48B677417C63}" presName="aNode" presStyleLbl="fgAcc1" presStyleIdx="0" presStyleCnt="5">
        <dgm:presLayoutVars>
          <dgm:bulletEnabled val="1"/>
        </dgm:presLayoutVars>
      </dgm:prSet>
      <dgm:spPr/>
    </dgm:pt>
    <dgm:pt modelId="{B5E18F6D-D9BA-CC4E-B3A6-0BB1647747F0}" type="pres">
      <dgm:prSet presAssocID="{91EC2D7E-5DA2-5F4B-B426-48B677417C63}" presName="aSpace" presStyleCnt="0"/>
      <dgm:spPr/>
    </dgm:pt>
    <dgm:pt modelId="{07F6F146-1618-114B-9EB9-CA9AD12159F6}" type="pres">
      <dgm:prSet presAssocID="{4D6CFAF4-E310-9D44-9F04-F7E581F8DF5F}" presName="aNode" presStyleLbl="fgAcc1" presStyleIdx="1" presStyleCnt="5">
        <dgm:presLayoutVars>
          <dgm:bulletEnabled val="1"/>
        </dgm:presLayoutVars>
      </dgm:prSet>
      <dgm:spPr/>
    </dgm:pt>
    <dgm:pt modelId="{B1971C1D-689C-2F4E-97DB-9B0D1000FEB9}" type="pres">
      <dgm:prSet presAssocID="{4D6CFAF4-E310-9D44-9F04-F7E581F8DF5F}" presName="aSpace" presStyleCnt="0"/>
      <dgm:spPr/>
    </dgm:pt>
    <dgm:pt modelId="{8E7FF014-BE9E-2846-8A5B-44595BFCC13D}" type="pres">
      <dgm:prSet presAssocID="{F4E9C58A-F52D-0B48-9742-20C7350DA19A}" presName="aNode" presStyleLbl="fgAcc1" presStyleIdx="2" presStyleCnt="5">
        <dgm:presLayoutVars>
          <dgm:bulletEnabled val="1"/>
        </dgm:presLayoutVars>
      </dgm:prSet>
      <dgm:spPr/>
    </dgm:pt>
    <dgm:pt modelId="{239F1E39-0958-C942-B544-BD54A16FB22F}" type="pres">
      <dgm:prSet presAssocID="{F4E9C58A-F52D-0B48-9742-20C7350DA19A}" presName="aSpace" presStyleCnt="0"/>
      <dgm:spPr/>
    </dgm:pt>
    <dgm:pt modelId="{17CF4B95-90AE-5A45-8593-7D5A37E49651}" type="pres">
      <dgm:prSet presAssocID="{548E3AF4-4FF6-BC41-B54D-F77388CEEAB3}" presName="aNode" presStyleLbl="fgAcc1" presStyleIdx="3" presStyleCnt="5">
        <dgm:presLayoutVars>
          <dgm:bulletEnabled val="1"/>
        </dgm:presLayoutVars>
      </dgm:prSet>
      <dgm:spPr/>
    </dgm:pt>
    <dgm:pt modelId="{551B6660-4836-F340-8678-585524842158}" type="pres">
      <dgm:prSet presAssocID="{548E3AF4-4FF6-BC41-B54D-F77388CEEAB3}" presName="aSpace" presStyleCnt="0"/>
      <dgm:spPr/>
    </dgm:pt>
    <dgm:pt modelId="{659B30E3-6B46-F848-B547-BA5B6C691D1C}" type="pres">
      <dgm:prSet presAssocID="{8758251D-C4AF-2646-9B4A-0B8E27E388EE}" presName="aNode" presStyleLbl="fgAcc1" presStyleIdx="4" presStyleCnt="5">
        <dgm:presLayoutVars>
          <dgm:bulletEnabled val="1"/>
        </dgm:presLayoutVars>
      </dgm:prSet>
      <dgm:spPr/>
    </dgm:pt>
    <dgm:pt modelId="{98AB1998-3E25-2C42-B7A9-2401C1AD3C89}" type="pres">
      <dgm:prSet presAssocID="{8758251D-C4AF-2646-9B4A-0B8E27E388EE}" presName="aSpace" presStyleCnt="0"/>
      <dgm:spPr/>
    </dgm:pt>
  </dgm:ptLst>
  <dgm:cxnLst>
    <dgm:cxn modelId="{0E7EFF0E-096F-7B40-B5C5-0C4B3AA21AE5}" type="presOf" srcId="{F4E9C58A-F52D-0B48-9742-20C7350DA19A}" destId="{8E7FF014-BE9E-2846-8A5B-44595BFCC13D}" srcOrd="0" destOrd="0" presId="urn:microsoft.com/office/officeart/2005/8/layout/pyramid2"/>
    <dgm:cxn modelId="{FEADEF2C-BE9A-4E4E-BB83-2146AFDBB640}" type="presOf" srcId="{91EC2D7E-5DA2-5F4B-B426-48B677417C63}" destId="{91EA873F-749C-5747-80BE-DBBDC1C48DFE}" srcOrd="0" destOrd="0" presId="urn:microsoft.com/office/officeart/2005/8/layout/pyramid2"/>
    <dgm:cxn modelId="{BDF73E4F-4D6C-BC4C-8A3D-D61552089AAD}" type="presOf" srcId="{8758251D-C4AF-2646-9B4A-0B8E27E388EE}" destId="{659B30E3-6B46-F848-B547-BA5B6C691D1C}" srcOrd="0" destOrd="0" presId="urn:microsoft.com/office/officeart/2005/8/layout/pyramid2"/>
    <dgm:cxn modelId="{91DF3F84-FFC6-5944-B391-2278172EA075}" type="presOf" srcId="{4D6CFAF4-E310-9D44-9F04-F7E581F8DF5F}" destId="{07F6F146-1618-114B-9EB9-CA9AD12159F6}" srcOrd="0" destOrd="0" presId="urn:microsoft.com/office/officeart/2005/8/layout/pyramid2"/>
    <dgm:cxn modelId="{CC7D4BA6-0ED4-BE46-9C6C-AA3B28012E87}" srcId="{5CB69492-0D07-C74E-A0E9-09335B70F4E4}" destId="{4D6CFAF4-E310-9D44-9F04-F7E581F8DF5F}" srcOrd="1" destOrd="0" parTransId="{B77CF20A-E68F-224B-AE09-67C4BD1B42AB}" sibTransId="{855F614B-73EC-C74C-86F8-D0FE97E2E4F0}"/>
    <dgm:cxn modelId="{C7E28AAA-BE61-6241-B916-863DB6529A2A}" type="presOf" srcId="{548E3AF4-4FF6-BC41-B54D-F77388CEEAB3}" destId="{17CF4B95-90AE-5A45-8593-7D5A37E49651}" srcOrd="0" destOrd="0" presId="urn:microsoft.com/office/officeart/2005/8/layout/pyramid2"/>
    <dgm:cxn modelId="{5D6079B7-FE55-A340-8223-A7378A16FE4F}" type="presOf" srcId="{5CB69492-0D07-C74E-A0E9-09335B70F4E4}" destId="{64C8ED8B-D9E3-4840-BC0A-87B44B27F7A2}" srcOrd="0" destOrd="0" presId="urn:microsoft.com/office/officeart/2005/8/layout/pyramid2"/>
    <dgm:cxn modelId="{4B8348D5-875D-9349-8865-12CE94499944}" srcId="{5CB69492-0D07-C74E-A0E9-09335B70F4E4}" destId="{548E3AF4-4FF6-BC41-B54D-F77388CEEAB3}" srcOrd="3" destOrd="0" parTransId="{EE987990-DAB6-7848-8B01-8994DB516F6C}" sibTransId="{DD8D505A-C885-324A-A085-85F87ECE8CE7}"/>
    <dgm:cxn modelId="{51DAABDC-ECD6-4648-A5A5-077061F2A318}" srcId="{5CB69492-0D07-C74E-A0E9-09335B70F4E4}" destId="{91EC2D7E-5DA2-5F4B-B426-48B677417C63}" srcOrd="0" destOrd="0" parTransId="{5ECDAA36-D2EC-DB4D-8AA7-628BDF8E6AA0}" sibTransId="{3D7CD042-D55A-F848-A536-2B3E433498A5}"/>
    <dgm:cxn modelId="{3EEA0DE1-6865-7A4B-849D-34FD5B07793B}" srcId="{5CB69492-0D07-C74E-A0E9-09335B70F4E4}" destId="{8758251D-C4AF-2646-9B4A-0B8E27E388EE}" srcOrd="4" destOrd="0" parTransId="{B0213B9B-EEE8-3F40-A0CA-7737AD0CC406}" sibTransId="{BE0EC847-09CF-AB46-9FBE-C8CA65E3AF05}"/>
    <dgm:cxn modelId="{2E61DFF3-0CEE-384E-8932-F80450B25981}" srcId="{5CB69492-0D07-C74E-A0E9-09335B70F4E4}" destId="{F4E9C58A-F52D-0B48-9742-20C7350DA19A}" srcOrd="2" destOrd="0" parTransId="{69A37A2A-D879-B341-BB4A-8CABE1BB80CE}" sibTransId="{71859CFA-1FD1-1446-B5EC-3391BEE31732}"/>
    <dgm:cxn modelId="{9021FE8F-4CDA-D747-885C-71079912B2A3}" type="presParOf" srcId="{64C8ED8B-D9E3-4840-BC0A-87B44B27F7A2}" destId="{C9F33781-BE0E-3E4F-BDA2-9AD2F7DB7951}" srcOrd="0" destOrd="0" presId="urn:microsoft.com/office/officeart/2005/8/layout/pyramid2"/>
    <dgm:cxn modelId="{C448A609-7D22-0B4E-A72C-9CF00B4582B5}" type="presParOf" srcId="{64C8ED8B-D9E3-4840-BC0A-87B44B27F7A2}" destId="{A09D9B65-C249-5E4D-AE76-92B7F8520289}" srcOrd="1" destOrd="0" presId="urn:microsoft.com/office/officeart/2005/8/layout/pyramid2"/>
    <dgm:cxn modelId="{43EBFA11-4994-A74C-B6D7-DDBA0ABD1FB7}" type="presParOf" srcId="{A09D9B65-C249-5E4D-AE76-92B7F8520289}" destId="{91EA873F-749C-5747-80BE-DBBDC1C48DFE}" srcOrd="0" destOrd="0" presId="urn:microsoft.com/office/officeart/2005/8/layout/pyramid2"/>
    <dgm:cxn modelId="{745344E4-48F6-7240-9F83-1923B2DAE3AF}" type="presParOf" srcId="{A09D9B65-C249-5E4D-AE76-92B7F8520289}" destId="{B5E18F6D-D9BA-CC4E-B3A6-0BB1647747F0}" srcOrd="1" destOrd="0" presId="urn:microsoft.com/office/officeart/2005/8/layout/pyramid2"/>
    <dgm:cxn modelId="{CE942B69-8F30-7F46-A606-7F540732D8FB}" type="presParOf" srcId="{A09D9B65-C249-5E4D-AE76-92B7F8520289}" destId="{07F6F146-1618-114B-9EB9-CA9AD12159F6}" srcOrd="2" destOrd="0" presId="urn:microsoft.com/office/officeart/2005/8/layout/pyramid2"/>
    <dgm:cxn modelId="{CBB52514-A30C-4C48-86C0-9F6C70A22AD7}" type="presParOf" srcId="{A09D9B65-C249-5E4D-AE76-92B7F8520289}" destId="{B1971C1D-689C-2F4E-97DB-9B0D1000FEB9}" srcOrd="3" destOrd="0" presId="urn:microsoft.com/office/officeart/2005/8/layout/pyramid2"/>
    <dgm:cxn modelId="{36DA6C64-D8EF-9B42-AC00-376DD29D8AD0}" type="presParOf" srcId="{A09D9B65-C249-5E4D-AE76-92B7F8520289}" destId="{8E7FF014-BE9E-2846-8A5B-44595BFCC13D}" srcOrd="4" destOrd="0" presId="urn:microsoft.com/office/officeart/2005/8/layout/pyramid2"/>
    <dgm:cxn modelId="{B6902C05-6AA1-2B4C-9023-1DB32DA29ADC}" type="presParOf" srcId="{A09D9B65-C249-5E4D-AE76-92B7F8520289}" destId="{239F1E39-0958-C942-B544-BD54A16FB22F}" srcOrd="5" destOrd="0" presId="urn:microsoft.com/office/officeart/2005/8/layout/pyramid2"/>
    <dgm:cxn modelId="{5796DB49-1D4F-F245-B961-E197BE89D3CB}" type="presParOf" srcId="{A09D9B65-C249-5E4D-AE76-92B7F8520289}" destId="{17CF4B95-90AE-5A45-8593-7D5A37E49651}" srcOrd="6" destOrd="0" presId="urn:microsoft.com/office/officeart/2005/8/layout/pyramid2"/>
    <dgm:cxn modelId="{7461CCE3-3F5C-1442-9CE6-B0A8344F4388}" type="presParOf" srcId="{A09D9B65-C249-5E4D-AE76-92B7F8520289}" destId="{551B6660-4836-F340-8678-585524842158}" srcOrd="7" destOrd="0" presId="urn:microsoft.com/office/officeart/2005/8/layout/pyramid2"/>
    <dgm:cxn modelId="{5BF39E30-68FB-9B47-95D3-9081776A2AA6}" type="presParOf" srcId="{A09D9B65-C249-5E4D-AE76-92B7F8520289}" destId="{659B30E3-6B46-F848-B547-BA5B6C691D1C}" srcOrd="8" destOrd="0" presId="urn:microsoft.com/office/officeart/2005/8/layout/pyramid2"/>
    <dgm:cxn modelId="{D05F9BB3-3C4F-7C4E-8D11-572DFC330CC7}" type="presParOf" srcId="{A09D9B65-C249-5E4D-AE76-92B7F8520289}" destId="{98AB1998-3E25-2C42-B7A9-2401C1AD3C89}" srcOrd="9" destOrd="0" presId="urn:microsoft.com/office/officeart/2005/8/layout/pyramid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D8D78-4E39-E147-BE89-AC24260AEAEE}">
      <dsp:nvSpPr>
        <dsp:cNvPr id="0" name=""/>
        <dsp:cNvSpPr/>
      </dsp:nvSpPr>
      <dsp:spPr>
        <a:xfrm>
          <a:off x="5080308" y="675148"/>
          <a:ext cx="1977380" cy="1090185"/>
        </a:xfrm>
        <a:custGeom>
          <a:avLst/>
          <a:gdLst/>
          <a:ahLst/>
          <a:cxnLst/>
          <a:rect l="0" t="0" r="0" b="0"/>
          <a:pathLst>
            <a:path>
              <a:moveTo>
                <a:pt x="0" y="0"/>
              </a:moveTo>
              <a:lnTo>
                <a:pt x="0" y="781209"/>
              </a:lnTo>
              <a:lnTo>
                <a:pt x="1977380" y="781209"/>
              </a:lnTo>
              <a:lnTo>
                <a:pt x="1977380" y="109018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F61F4-A8BA-7E48-BB59-BE30FCF054A3}">
      <dsp:nvSpPr>
        <dsp:cNvPr id="0" name=""/>
        <dsp:cNvSpPr/>
      </dsp:nvSpPr>
      <dsp:spPr>
        <a:xfrm>
          <a:off x="2902837" y="675148"/>
          <a:ext cx="2177470" cy="1090185"/>
        </a:xfrm>
        <a:custGeom>
          <a:avLst/>
          <a:gdLst/>
          <a:ahLst/>
          <a:cxnLst/>
          <a:rect l="0" t="0" r="0" b="0"/>
          <a:pathLst>
            <a:path>
              <a:moveTo>
                <a:pt x="2177470" y="0"/>
              </a:moveTo>
              <a:lnTo>
                <a:pt x="2177470" y="781209"/>
              </a:lnTo>
              <a:lnTo>
                <a:pt x="0" y="781209"/>
              </a:lnTo>
              <a:lnTo>
                <a:pt x="0" y="1090185"/>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75E068-2589-F84F-BD75-AE3DE336BA64}">
      <dsp:nvSpPr>
        <dsp:cNvPr id="0" name=""/>
        <dsp:cNvSpPr/>
      </dsp:nvSpPr>
      <dsp:spPr>
        <a:xfrm>
          <a:off x="2332694" y="1164"/>
          <a:ext cx="5495226" cy="67398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186857" numCol="1" spcCol="1270" anchor="ctr" anchorCtr="0">
          <a:noAutofit/>
        </a:bodyPr>
        <a:lstStyle/>
        <a:p>
          <a:pPr marL="0" lvl="0" indent="0" algn="ctr" defTabSz="1422400">
            <a:lnSpc>
              <a:spcPct val="90000"/>
            </a:lnSpc>
            <a:spcBef>
              <a:spcPct val="0"/>
            </a:spcBef>
            <a:spcAft>
              <a:spcPct val="35000"/>
            </a:spcAft>
            <a:buNone/>
          </a:pPr>
          <a:r>
            <a:rPr lang="en-US" sz="3200" kern="1200" dirty="0"/>
            <a:t>Resource Based View</a:t>
          </a:r>
          <a:endParaRPr lang="ru-RU" sz="3200" kern="1200" dirty="0"/>
        </a:p>
      </dsp:txBody>
      <dsp:txXfrm>
        <a:off x="2332694" y="1164"/>
        <a:ext cx="5495226" cy="673983"/>
      </dsp:txXfrm>
    </dsp:sp>
    <dsp:sp modelId="{113EB96E-287E-F946-AA99-53AB526428C2}">
      <dsp:nvSpPr>
        <dsp:cNvPr id="0" name=""/>
        <dsp:cNvSpPr/>
      </dsp:nvSpPr>
      <dsp:spPr>
        <a:xfrm>
          <a:off x="5900429" y="491815"/>
          <a:ext cx="2301794" cy="44139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n-US" sz="2800" kern="1200" dirty="0"/>
            <a:t>Analysis</a:t>
          </a:r>
          <a:endParaRPr lang="ru-RU" sz="2800" kern="1200" dirty="0"/>
        </a:p>
      </dsp:txBody>
      <dsp:txXfrm>
        <a:off x="5900429" y="491815"/>
        <a:ext cx="2301794" cy="441395"/>
      </dsp:txXfrm>
    </dsp:sp>
    <dsp:sp modelId="{554E9D48-C4BA-7644-B498-967EA9D13415}">
      <dsp:nvSpPr>
        <dsp:cNvPr id="0" name=""/>
        <dsp:cNvSpPr/>
      </dsp:nvSpPr>
      <dsp:spPr>
        <a:xfrm>
          <a:off x="1234432" y="1765333"/>
          <a:ext cx="3336808" cy="214817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86857"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endParaRPr lang="en-US" sz="1600" kern="1200" dirty="0"/>
        </a:p>
        <a:p>
          <a:pPr marL="0" lvl="0" indent="0" algn="ctr" defTabSz="711200">
            <a:lnSpc>
              <a:spcPct val="90000"/>
            </a:lnSpc>
            <a:spcBef>
              <a:spcPct val="0"/>
            </a:spcBef>
            <a:spcAft>
              <a:spcPct val="35000"/>
            </a:spcAft>
            <a:buFont typeface="Arial" panose="020B0604020202020204" pitchFamily="34" charset="0"/>
            <a:buNone/>
          </a:pPr>
          <a:endParaRPr lang="en-US" sz="1600" kern="1200" dirty="0"/>
        </a:p>
        <a:p>
          <a:pPr marL="0" lvl="0" indent="0" algn="ctr" defTabSz="711200">
            <a:lnSpc>
              <a:spcPct val="90000"/>
            </a:lnSpc>
            <a:spcBef>
              <a:spcPct val="0"/>
            </a:spcBef>
            <a:spcAft>
              <a:spcPct val="35000"/>
            </a:spcAft>
            <a:buFont typeface="Arial" panose="020B0604020202020204" pitchFamily="34" charset="0"/>
            <a:buNone/>
          </a:pPr>
          <a:r>
            <a:rPr lang="en-US" sz="1600" kern="1200" dirty="0"/>
            <a:t> </a:t>
          </a:r>
        </a:p>
        <a:p>
          <a:pPr marL="0" lvl="0" indent="0" algn="l" defTabSz="711200">
            <a:lnSpc>
              <a:spcPct val="90000"/>
            </a:lnSpc>
            <a:spcBef>
              <a:spcPct val="0"/>
            </a:spcBef>
            <a:spcAft>
              <a:spcPct val="35000"/>
            </a:spcAft>
            <a:buFont typeface="Arial" panose="020B0604020202020204" pitchFamily="34" charset="0"/>
            <a:buNone/>
          </a:pPr>
          <a:r>
            <a:rPr lang="en-US" sz="1600" kern="1200" dirty="0"/>
            <a:t>- </a:t>
          </a:r>
          <a:r>
            <a:rPr lang="en-US" sz="2000" kern="1200" dirty="0"/>
            <a:t>Organic manufacturer</a:t>
          </a:r>
        </a:p>
        <a:p>
          <a:pPr marL="0" lvl="0" indent="0" algn="l" defTabSz="711200">
            <a:lnSpc>
              <a:spcPct val="90000"/>
            </a:lnSpc>
            <a:spcBef>
              <a:spcPct val="0"/>
            </a:spcBef>
            <a:spcAft>
              <a:spcPct val="35000"/>
            </a:spcAft>
            <a:buFont typeface="Arial" panose="020B0604020202020204" pitchFamily="34" charset="0"/>
            <a:buNone/>
          </a:pPr>
          <a:r>
            <a:rPr lang="en-US" sz="2000" kern="1200" dirty="0"/>
            <a:t>- Returning customers</a:t>
          </a:r>
        </a:p>
        <a:p>
          <a:pPr marL="0" lvl="0" indent="0" algn="l" defTabSz="711200">
            <a:lnSpc>
              <a:spcPct val="90000"/>
            </a:lnSpc>
            <a:spcBef>
              <a:spcPct val="0"/>
            </a:spcBef>
            <a:spcAft>
              <a:spcPct val="35000"/>
            </a:spcAft>
            <a:buFont typeface="Arial" panose="020B0604020202020204" pitchFamily="34" charset="0"/>
            <a:buNone/>
          </a:pPr>
          <a:r>
            <a:rPr lang="en-US" sz="2000" kern="1200" dirty="0"/>
            <a:t>- Celebrity customers</a:t>
          </a:r>
        </a:p>
        <a:p>
          <a:pPr marL="0" lvl="0" indent="0" algn="ctr" defTabSz="711200">
            <a:lnSpc>
              <a:spcPct val="90000"/>
            </a:lnSpc>
            <a:spcBef>
              <a:spcPct val="0"/>
            </a:spcBef>
            <a:spcAft>
              <a:spcPct val="35000"/>
            </a:spcAft>
            <a:buFont typeface="Arial" panose="020B0604020202020204" pitchFamily="34" charset="0"/>
            <a:buNone/>
          </a:pPr>
          <a:endParaRPr lang="en-US" sz="1600" kern="1200" dirty="0"/>
        </a:p>
        <a:p>
          <a:pPr marL="0" lvl="0" indent="0" algn="ctr" defTabSz="711200">
            <a:lnSpc>
              <a:spcPct val="90000"/>
            </a:lnSpc>
            <a:spcBef>
              <a:spcPct val="0"/>
            </a:spcBef>
            <a:spcAft>
              <a:spcPct val="35000"/>
            </a:spcAft>
            <a:buFont typeface="Arial" panose="020B0604020202020204" pitchFamily="34" charset="0"/>
            <a:buNone/>
          </a:pPr>
          <a:endParaRPr lang="en-US" sz="1600" kern="1200" dirty="0"/>
        </a:p>
        <a:p>
          <a:pPr marL="0" lvl="0" indent="0" algn="ctr" defTabSz="711200">
            <a:lnSpc>
              <a:spcPct val="90000"/>
            </a:lnSpc>
            <a:spcBef>
              <a:spcPct val="0"/>
            </a:spcBef>
            <a:spcAft>
              <a:spcPct val="35000"/>
            </a:spcAft>
            <a:buFont typeface="Arial" panose="020B0604020202020204" pitchFamily="34" charset="0"/>
            <a:buNone/>
          </a:pPr>
          <a:endParaRPr lang="ru-RU" sz="2000" kern="1200" dirty="0"/>
        </a:p>
      </dsp:txBody>
      <dsp:txXfrm>
        <a:off x="1234432" y="1765333"/>
        <a:ext cx="3336808" cy="2148173"/>
      </dsp:txXfrm>
    </dsp:sp>
    <dsp:sp modelId="{3C13BF66-080B-FF42-AC64-FD2DC7171036}">
      <dsp:nvSpPr>
        <dsp:cNvPr id="0" name=""/>
        <dsp:cNvSpPr/>
      </dsp:nvSpPr>
      <dsp:spPr>
        <a:xfrm>
          <a:off x="2599430" y="3473275"/>
          <a:ext cx="2301794" cy="44139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n-US" sz="2800" kern="1200" dirty="0"/>
            <a:t>Tangible</a:t>
          </a:r>
          <a:endParaRPr lang="ru-RU" sz="2800" kern="1200" dirty="0"/>
        </a:p>
      </dsp:txBody>
      <dsp:txXfrm>
        <a:off x="2599430" y="3473275"/>
        <a:ext cx="2301794" cy="441395"/>
      </dsp:txXfrm>
    </dsp:sp>
    <dsp:sp modelId="{9A062F07-1F56-8148-A33D-B813F454EBC0}">
      <dsp:nvSpPr>
        <dsp:cNvPr id="0" name=""/>
        <dsp:cNvSpPr/>
      </dsp:nvSpPr>
      <dsp:spPr>
        <a:xfrm>
          <a:off x="5189194" y="1765333"/>
          <a:ext cx="3736988" cy="2110963"/>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86857"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endParaRPr lang="ru-RU" sz="2400" kern="1200" dirty="0"/>
        </a:p>
        <a:p>
          <a:pPr marL="0" lvl="0" indent="0" algn="l" defTabSz="1066800">
            <a:lnSpc>
              <a:spcPct val="90000"/>
            </a:lnSpc>
            <a:spcBef>
              <a:spcPct val="0"/>
            </a:spcBef>
            <a:spcAft>
              <a:spcPct val="35000"/>
            </a:spcAft>
            <a:buFont typeface="Arial" panose="020B0604020202020204" pitchFamily="34" charset="0"/>
            <a:buNone/>
          </a:pPr>
          <a:endParaRPr lang="en-US" sz="2400" kern="1200" dirty="0"/>
        </a:p>
        <a:p>
          <a:pPr marL="0" lvl="0" indent="0" algn="l" defTabSz="1066800">
            <a:lnSpc>
              <a:spcPct val="90000"/>
            </a:lnSpc>
            <a:spcBef>
              <a:spcPct val="0"/>
            </a:spcBef>
            <a:spcAft>
              <a:spcPct val="35000"/>
            </a:spcAft>
            <a:buFont typeface="Arial" panose="020B0604020202020204" pitchFamily="34" charset="0"/>
            <a:buNone/>
          </a:pPr>
          <a:endParaRPr lang="en-US" sz="2400" kern="1200" dirty="0"/>
        </a:p>
        <a:p>
          <a:pPr marL="0" lvl="0" indent="0" algn="l" defTabSz="1066800">
            <a:lnSpc>
              <a:spcPct val="90000"/>
            </a:lnSpc>
            <a:spcBef>
              <a:spcPct val="0"/>
            </a:spcBef>
            <a:spcAft>
              <a:spcPct val="35000"/>
            </a:spcAft>
            <a:buFont typeface="Arial" panose="020B0604020202020204" pitchFamily="34" charset="0"/>
            <a:buNone/>
          </a:pPr>
          <a:r>
            <a:rPr lang="en-US" sz="2400" kern="1200" dirty="0"/>
            <a:t>- </a:t>
          </a:r>
          <a:r>
            <a:rPr lang="en-US" sz="1800" kern="1200" dirty="0"/>
            <a:t>Experience in design and fashion styling</a:t>
          </a:r>
        </a:p>
        <a:p>
          <a:pPr marL="0" lvl="0" indent="0" algn="l" defTabSz="1066800">
            <a:lnSpc>
              <a:spcPct val="90000"/>
            </a:lnSpc>
            <a:spcBef>
              <a:spcPct val="0"/>
            </a:spcBef>
            <a:spcAft>
              <a:spcPct val="35000"/>
            </a:spcAft>
            <a:buFont typeface="Arial" panose="020B0604020202020204" pitchFamily="34" charset="0"/>
            <a:buNone/>
          </a:pPr>
          <a:r>
            <a:rPr lang="en-US" sz="1800" kern="1200" dirty="0"/>
            <a:t>- Irish heritage</a:t>
          </a:r>
        </a:p>
        <a:p>
          <a:pPr marL="0" lvl="0" indent="0" algn="l" defTabSz="1066800">
            <a:lnSpc>
              <a:spcPct val="90000"/>
            </a:lnSpc>
            <a:spcBef>
              <a:spcPct val="0"/>
            </a:spcBef>
            <a:spcAft>
              <a:spcPct val="35000"/>
            </a:spcAft>
            <a:buFont typeface="Arial" panose="020B0604020202020204" pitchFamily="34" charset="0"/>
            <a:buNone/>
          </a:pPr>
          <a:r>
            <a:rPr lang="en-US" sz="1800" kern="1200" dirty="0"/>
            <a:t>- Free shipping</a:t>
          </a:r>
          <a:r>
            <a:rPr lang="en-US" sz="3200" kern="1200" dirty="0"/>
            <a:t> </a:t>
          </a:r>
        </a:p>
        <a:p>
          <a:pPr marL="0" lvl="0" indent="0" algn="l" defTabSz="1066800">
            <a:lnSpc>
              <a:spcPct val="90000"/>
            </a:lnSpc>
            <a:spcBef>
              <a:spcPct val="0"/>
            </a:spcBef>
            <a:spcAft>
              <a:spcPct val="35000"/>
            </a:spcAft>
            <a:buFont typeface="Arial" panose="020B0604020202020204" pitchFamily="34" charset="0"/>
            <a:buNone/>
          </a:pPr>
          <a:r>
            <a:rPr lang="en-US" sz="1600" kern="1200" dirty="0"/>
            <a:t>- PR contacts</a:t>
          </a:r>
        </a:p>
        <a:p>
          <a:pPr marL="0" lvl="0" indent="0" algn="l" defTabSz="1066800">
            <a:lnSpc>
              <a:spcPct val="90000"/>
            </a:lnSpc>
            <a:spcBef>
              <a:spcPct val="0"/>
            </a:spcBef>
            <a:spcAft>
              <a:spcPct val="35000"/>
            </a:spcAft>
            <a:buFont typeface="Arial" panose="020B0604020202020204" pitchFamily="34" charset="0"/>
            <a:buNone/>
          </a:pPr>
          <a:endParaRPr lang="en-US" sz="1200" kern="1200" dirty="0"/>
        </a:p>
        <a:p>
          <a:pPr marL="0" lvl="0" indent="0" algn="l" defTabSz="1066800">
            <a:lnSpc>
              <a:spcPct val="90000"/>
            </a:lnSpc>
            <a:spcBef>
              <a:spcPct val="0"/>
            </a:spcBef>
            <a:spcAft>
              <a:spcPct val="35000"/>
            </a:spcAft>
            <a:buFont typeface="Arial" panose="020B0604020202020204" pitchFamily="34" charset="0"/>
            <a:buNone/>
          </a:pPr>
          <a:endParaRPr lang="en-US" sz="1200" kern="1200" dirty="0"/>
        </a:p>
        <a:p>
          <a:pPr marL="0" lvl="0" indent="0" algn="l" defTabSz="1066800">
            <a:lnSpc>
              <a:spcPct val="90000"/>
            </a:lnSpc>
            <a:spcBef>
              <a:spcPct val="0"/>
            </a:spcBef>
            <a:spcAft>
              <a:spcPct val="35000"/>
            </a:spcAft>
            <a:buFont typeface="Arial" panose="020B0604020202020204" pitchFamily="34" charset="0"/>
            <a:buNone/>
          </a:pPr>
          <a:endParaRPr lang="en-US" sz="900" kern="1200" dirty="0"/>
        </a:p>
        <a:p>
          <a:pPr marL="0" lvl="0" indent="0" algn="ctr" defTabSz="1066800">
            <a:lnSpc>
              <a:spcPct val="90000"/>
            </a:lnSpc>
            <a:spcBef>
              <a:spcPct val="0"/>
            </a:spcBef>
            <a:spcAft>
              <a:spcPct val="35000"/>
            </a:spcAft>
            <a:buNone/>
          </a:pPr>
          <a:endParaRPr lang="en-US" sz="900" kern="1200" dirty="0"/>
        </a:p>
        <a:p>
          <a:pPr marL="0" lvl="0" indent="0" algn="ctr" defTabSz="1066800">
            <a:lnSpc>
              <a:spcPct val="90000"/>
            </a:lnSpc>
            <a:spcBef>
              <a:spcPct val="0"/>
            </a:spcBef>
            <a:spcAft>
              <a:spcPct val="35000"/>
            </a:spcAft>
            <a:buNone/>
          </a:pPr>
          <a:endParaRPr lang="ru-RU" sz="900" kern="1200" dirty="0"/>
        </a:p>
      </dsp:txBody>
      <dsp:txXfrm>
        <a:off x="5189194" y="1765333"/>
        <a:ext cx="3736988" cy="2110963"/>
      </dsp:txXfrm>
    </dsp:sp>
    <dsp:sp modelId="{7509AF9F-B3FF-884E-9256-9A87EF9AF439}">
      <dsp:nvSpPr>
        <dsp:cNvPr id="0" name=""/>
        <dsp:cNvSpPr/>
      </dsp:nvSpPr>
      <dsp:spPr>
        <a:xfrm>
          <a:off x="7052433" y="3427558"/>
          <a:ext cx="2301794" cy="44139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r>
            <a:rPr lang="en-US" sz="2800" kern="1200" dirty="0"/>
            <a:t>Intangible</a:t>
          </a:r>
          <a:endParaRPr lang="ru-RU" sz="2800" kern="1200" dirty="0"/>
        </a:p>
      </dsp:txBody>
      <dsp:txXfrm>
        <a:off x="7052433" y="3427558"/>
        <a:ext cx="2301794" cy="441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474CD-4220-2640-B095-D1B1063BC030}">
      <dsp:nvSpPr>
        <dsp:cNvPr id="0" name=""/>
        <dsp:cNvSpPr/>
      </dsp:nvSpPr>
      <dsp:spPr>
        <a:xfrm>
          <a:off x="3193831" y="753"/>
          <a:ext cx="1538379" cy="615351"/>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Brand recognition</a:t>
          </a:r>
          <a:endParaRPr lang="ru-RU" sz="1200" kern="1200" dirty="0">
            <a:solidFill>
              <a:schemeClr val="bg1"/>
            </a:solidFill>
          </a:endParaRPr>
        </a:p>
      </dsp:txBody>
      <dsp:txXfrm>
        <a:off x="3501507" y="753"/>
        <a:ext cx="923028" cy="615351"/>
      </dsp:txXfrm>
    </dsp:sp>
    <dsp:sp modelId="{1B3494B9-30E3-FC49-8A54-E7686128E18D}">
      <dsp:nvSpPr>
        <dsp:cNvPr id="0" name=""/>
        <dsp:cNvSpPr/>
      </dsp:nvSpPr>
      <dsp:spPr>
        <a:xfrm>
          <a:off x="3193831" y="702254"/>
          <a:ext cx="1538379" cy="615351"/>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t>Seasonality</a:t>
          </a:r>
          <a:endParaRPr lang="ru-RU" sz="1200" kern="1200"/>
        </a:p>
      </dsp:txBody>
      <dsp:txXfrm>
        <a:off x="3501507" y="702254"/>
        <a:ext cx="923028" cy="615351"/>
      </dsp:txXfrm>
    </dsp:sp>
    <dsp:sp modelId="{28AE7210-37F5-AF48-870F-CD8967B80EDC}">
      <dsp:nvSpPr>
        <dsp:cNvPr id="0" name=""/>
        <dsp:cNvSpPr/>
      </dsp:nvSpPr>
      <dsp:spPr>
        <a:xfrm>
          <a:off x="3193831" y="1403755"/>
          <a:ext cx="1538379" cy="615351"/>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rPr>
            <a:t>Traffic conversion to sales</a:t>
          </a:r>
          <a:endParaRPr lang="ru-RU" sz="1200" kern="1200" dirty="0">
            <a:solidFill>
              <a:schemeClr val="bg1"/>
            </a:solidFill>
          </a:endParaRPr>
        </a:p>
      </dsp:txBody>
      <dsp:txXfrm>
        <a:off x="3501507" y="1403755"/>
        <a:ext cx="923028" cy="615351"/>
      </dsp:txXfrm>
    </dsp:sp>
    <dsp:sp modelId="{533DE560-33B4-4849-905D-32CAD98CBEF7}">
      <dsp:nvSpPr>
        <dsp:cNvPr id="0" name=""/>
        <dsp:cNvSpPr/>
      </dsp:nvSpPr>
      <dsp:spPr>
        <a:xfrm>
          <a:off x="3193831" y="2105256"/>
          <a:ext cx="1538379" cy="615351"/>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Outsourcing PR or social media</a:t>
          </a:r>
          <a:endParaRPr lang="ru-RU" sz="1200" kern="1200" dirty="0"/>
        </a:p>
      </dsp:txBody>
      <dsp:txXfrm>
        <a:off x="3501507" y="2105256"/>
        <a:ext cx="923028" cy="615351"/>
      </dsp:txXfrm>
    </dsp:sp>
    <dsp:sp modelId="{FE4635AC-7F7D-874A-A8E7-E13B17A63C16}">
      <dsp:nvSpPr>
        <dsp:cNvPr id="0" name=""/>
        <dsp:cNvSpPr/>
      </dsp:nvSpPr>
      <dsp:spPr>
        <a:xfrm>
          <a:off x="3193831" y="2806757"/>
          <a:ext cx="1538379" cy="615351"/>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t>Connecting with Irish Diaspora</a:t>
          </a:r>
          <a:endParaRPr lang="ru-RU" sz="1200" b="0" kern="1200" dirty="0"/>
        </a:p>
      </dsp:txBody>
      <dsp:txXfrm>
        <a:off x="3501507" y="2806757"/>
        <a:ext cx="923028" cy="615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33781-BE0E-3E4F-BDA2-9AD2F7DB7951}">
      <dsp:nvSpPr>
        <dsp:cNvPr id="0" name=""/>
        <dsp:cNvSpPr/>
      </dsp:nvSpPr>
      <dsp:spPr>
        <a:xfrm>
          <a:off x="377418" y="0"/>
          <a:ext cx="4259989" cy="4259989"/>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EA873F-749C-5747-80BE-DBBDC1C48DFE}">
      <dsp:nvSpPr>
        <dsp:cNvPr id="0" name=""/>
        <dsp:cNvSpPr/>
      </dsp:nvSpPr>
      <dsp:spPr>
        <a:xfrm>
          <a:off x="2507413" y="426414"/>
          <a:ext cx="2768992" cy="60571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Problem: </a:t>
          </a:r>
          <a:r>
            <a:rPr lang="en-US" sz="1100" kern="1200" dirty="0"/>
            <a:t>Need to go into breakeven and further increase revenue</a:t>
          </a:r>
          <a:endParaRPr lang="ru-RU" sz="1100" kern="1200" dirty="0"/>
        </a:p>
      </dsp:txBody>
      <dsp:txXfrm>
        <a:off x="2536982" y="455983"/>
        <a:ext cx="2709854" cy="546579"/>
      </dsp:txXfrm>
    </dsp:sp>
    <dsp:sp modelId="{07F6F146-1618-114B-9EB9-CA9AD12159F6}">
      <dsp:nvSpPr>
        <dsp:cNvPr id="0" name=""/>
        <dsp:cNvSpPr/>
      </dsp:nvSpPr>
      <dsp:spPr>
        <a:xfrm>
          <a:off x="2507413" y="1107846"/>
          <a:ext cx="2768992" cy="60571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t>Definition of problem: </a:t>
          </a:r>
          <a:r>
            <a:rPr lang="en-US" sz="1000" kern="1200" dirty="0"/>
            <a:t>No conversions from social media, customers refuse to pay full price for product, lack of brand awareness</a:t>
          </a:r>
          <a:endParaRPr lang="ru-RU" sz="1000" kern="1200" dirty="0"/>
        </a:p>
      </dsp:txBody>
      <dsp:txXfrm>
        <a:off x="2536982" y="1137415"/>
        <a:ext cx="2709854" cy="546579"/>
      </dsp:txXfrm>
    </dsp:sp>
    <dsp:sp modelId="{8E7FF014-BE9E-2846-8A5B-44595BFCC13D}">
      <dsp:nvSpPr>
        <dsp:cNvPr id="0" name=""/>
        <dsp:cNvSpPr/>
      </dsp:nvSpPr>
      <dsp:spPr>
        <a:xfrm>
          <a:off x="2507413" y="1789278"/>
          <a:ext cx="2768992" cy="60571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t>Understand the problem: </a:t>
          </a:r>
          <a:r>
            <a:rPr lang="en-US" sz="1000" kern="1200" dirty="0"/>
            <a:t>Brand positioning is not clear, target audience is not well defined, marketing campaigns aren’t segmented, poor CRM</a:t>
          </a:r>
          <a:endParaRPr lang="ru-RU" sz="1000" kern="1200" dirty="0"/>
        </a:p>
      </dsp:txBody>
      <dsp:txXfrm>
        <a:off x="2536982" y="1818847"/>
        <a:ext cx="2709854" cy="546579"/>
      </dsp:txXfrm>
    </dsp:sp>
    <dsp:sp modelId="{17CF4B95-90AE-5A45-8593-7D5A37E49651}">
      <dsp:nvSpPr>
        <dsp:cNvPr id="0" name=""/>
        <dsp:cNvSpPr/>
      </dsp:nvSpPr>
      <dsp:spPr>
        <a:xfrm>
          <a:off x="2507413" y="2470710"/>
          <a:ext cx="2768992" cy="60571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Identify the root of cause: </a:t>
          </a:r>
          <a:r>
            <a:rPr lang="en-US" sz="1100" kern="1200" dirty="0"/>
            <a:t>Positioning not well thought out prior to brand creation</a:t>
          </a:r>
          <a:endParaRPr lang="ru-RU" sz="1100" kern="1200" dirty="0"/>
        </a:p>
      </dsp:txBody>
      <dsp:txXfrm>
        <a:off x="2536982" y="2500279"/>
        <a:ext cx="2709854" cy="546579"/>
      </dsp:txXfrm>
    </dsp:sp>
    <dsp:sp modelId="{659B30E3-6B46-F848-B547-BA5B6C691D1C}">
      <dsp:nvSpPr>
        <dsp:cNvPr id="0" name=""/>
        <dsp:cNvSpPr/>
      </dsp:nvSpPr>
      <dsp:spPr>
        <a:xfrm>
          <a:off x="2507413" y="3152142"/>
          <a:ext cx="2768992" cy="60571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Corrective action: </a:t>
          </a:r>
          <a:r>
            <a:rPr lang="en-US" sz="1100" kern="1200" dirty="0"/>
            <a:t>Reconsider business strategy and match new marketing strategy</a:t>
          </a:r>
          <a:endParaRPr lang="ru-RU" sz="1100" kern="1200" dirty="0"/>
        </a:p>
      </dsp:txBody>
      <dsp:txXfrm>
        <a:off x="2536982" y="3181711"/>
        <a:ext cx="2709854" cy="546579"/>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923C4-DBB9-5D41-819C-105D919026AC}"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33704-A23E-0148-A375-459C94F9F568}" type="slidenum">
              <a:rPr lang="en-US" smtClean="0"/>
              <a:t>‹#›</a:t>
            </a:fld>
            <a:endParaRPr lang="en-US"/>
          </a:p>
        </p:txBody>
      </p:sp>
    </p:spTree>
    <p:extLst>
      <p:ext uri="{BB962C8B-B14F-4D97-AF65-F5344CB8AC3E}">
        <p14:creationId xmlns:p14="http://schemas.microsoft.com/office/powerpoint/2010/main" val="1010290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nnstore.com/pages/our-stor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ustomearthpromos.com/eco-blog/benefits-of-seed-pap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wc.ie/reports/retail-consumer-report-2018.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linkedin.com/pulse/japanese-consumer-mindset-philippe-huysveld-ir-mba/"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warc-com.dcu.idm.oclc.org/content/article/bestprac/how_to_work_with_influencers/11122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orbes.com/sites/tomward/2017/12/01/the-influencer-marketing-trends-that-will-dominate-201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racticalecommerce.com/20-modern-clean-ecommerce-sites-for-inspiration"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theidleman.com/manual/arrivals/history-saturdays-nyc/" TargetMode="External"/><Relationship Id="rId5" Type="http://schemas.openxmlformats.org/officeDocument/2006/relationships/hyperlink" Target="https://www.saturdaysnyc.com/" TargetMode="External"/><Relationship Id="rId4" Type="http://schemas.openxmlformats.org/officeDocument/2006/relationships/hyperlink" Target="https://www.gq.com/story/saturdays-nyc-best-new-menswear-designer-all-star-interview"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rown.ie/biodiversity/"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grown.i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nnstore.com/pages/our-stor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consultancy.com/how-ethical-fashion-brands-are-marketing-to-conscious-consum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a:t>
            </a:fld>
            <a:endParaRPr lang="en-US"/>
          </a:p>
        </p:txBody>
      </p:sp>
    </p:spTree>
    <p:extLst>
      <p:ext uri="{BB962C8B-B14F-4D97-AF65-F5344CB8AC3E}">
        <p14:creationId xmlns:p14="http://schemas.microsoft.com/office/powerpoint/2010/main" val="2558627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analyzing competitors positioning and reflecting on </a:t>
            </a:r>
            <a:r>
              <a:rPr lang="en-US" dirty="0" err="1"/>
              <a:t>Tonn’s</a:t>
            </a:r>
            <a:r>
              <a:rPr lang="en-US" dirty="0"/>
              <a:t> ‘Our story’ section on website, we decided to generate a new positioning statement that we felt would further differentiate </a:t>
            </a:r>
            <a:r>
              <a:rPr lang="en-US" dirty="0" err="1"/>
              <a:t>Tonn</a:t>
            </a:r>
            <a:r>
              <a:rPr lang="en-US" dirty="0"/>
              <a:t> as a trendy sustainable clothing provider, something that is niche and holds real value for a lot of consumer segments.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err="1">
                <a:effectLst/>
              </a:rPr>
              <a:t>Tonnstore.com</a:t>
            </a:r>
            <a:r>
              <a:rPr lang="en-IE" dirty="0">
                <a:effectLst/>
              </a:rPr>
              <a:t> Our Story. </a:t>
            </a:r>
            <a:r>
              <a:rPr lang="en-IE" i="1" dirty="0" err="1">
                <a:effectLst/>
              </a:rPr>
              <a:t>tonnstore.com</a:t>
            </a:r>
            <a:r>
              <a:rPr lang="en-IE" dirty="0">
                <a:effectLst/>
              </a:rPr>
              <a:t>. Available from: </a:t>
            </a:r>
            <a:r>
              <a:rPr lang="en-IE" dirty="0">
                <a:effectLst/>
                <a:hlinkClick r:id="rId3"/>
              </a:rPr>
              <a:t>https://tonnstore.com/pages/our-story</a:t>
            </a:r>
            <a:r>
              <a:rPr lang="en-IE" dirty="0">
                <a:effectLst/>
              </a:rPr>
              <a:t> [Accessed November 22, 2018].</a:t>
            </a:r>
          </a:p>
        </p:txBody>
      </p:sp>
      <p:sp>
        <p:nvSpPr>
          <p:cNvPr id="4" name="Slide Number Placeholder 3"/>
          <p:cNvSpPr>
            <a:spLocks noGrp="1"/>
          </p:cNvSpPr>
          <p:nvPr>
            <p:ph type="sldNum" sz="quarter" idx="5"/>
          </p:nvPr>
        </p:nvSpPr>
        <p:spPr/>
        <p:txBody>
          <a:bodyPr/>
          <a:lstStyle/>
          <a:p>
            <a:fld id="{97333704-A23E-0148-A375-459C94F9F568}" type="slidenum">
              <a:rPr lang="en-US" smtClean="0"/>
              <a:t>11</a:t>
            </a:fld>
            <a:endParaRPr lang="en-US"/>
          </a:p>
        </p:txBody>
      </p:sp>
    </p:spTree>
    <p:extLst>
      <p:ext uri="{BB962C8B-B14F-4D97-AF65-F5344CB8AC3E}">
        <p14:creationId xmlns:p14="http://schemas.microsoft.com/office/powerpoint/2010/main" val="1007484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Currently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tend to be targeting young males between the ages of 18-24 whereas most of their sales supposedly come from females buying a gift for their husbands. Her eco-friendly clothing should be promoted to environmentally conscious buyers, the story telling found on the tag brings a sort of authenticity to this eco-friendly t-shirt. It seems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themselves don’t fully know who their target market is but they should build towards the example of the target audience as seen on the slide and develop fashionable products to suit them, image oriented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ru-RU" dirty="0"/>
          </a:p>
        </p:txBody>
      </p:sp>
      <p:sp>
        <p:nvSpPr>
          <p:cNvPr id="4" name="Номер слайда 3"/>
          <p:cNvSpPr>
            <a:spLocks noGrp="1"/>
          </p:cNvSpPr>
          <p:nvPr>
            <p:ph type="sldNum" sz="quarter" idx="10"/>
          </p:nvPr>
        </p:nvSpPr>
        <p:spPr/>
        <p:txBody>
          <a:bodyPr/>
          <a:lstStyle/>
          <a:p>
            <a:fld id="{97333704-A23E-0148-A375-459C94F9F568}" type="slidenum">
              <a:rPr lang="en-US" smtClean="0"/>
              <a:t>12</a:t>
            </a:fld>
            <a:endParaRPr lang="en-US"/>
          </a:p>
        </p:txBody>
      </p:sp>
    </p:spTree>
    <p:extLst>
      <p:ext uri="{BB962C8B-B14F-4D97-AF65-F5344CB8AC3E}">
        <p14:creationId xmlns:p14="http://schemas.microsoft.com/office/powerpoint/2010/main" val="135403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From looking at who </a:t>
            </a:r>
            <a:r>
              <a:rPr lang="en-US" dirty="0" err="1">
                <a:solidFill>
                  <a:srgbClr val="FF0000"/>
                </a:solidFill>
              </a:rPr>
              <a:t>Tonn</a:t>
            </a:r>
            <a:r>
              <a:rPr lang="en-US" dirty="0">
                <a:solidFill>
                  <a:srgbClr val="FF0000"/>
                </a:solidFill>
              </a:rPr>
              <a:t> appear to be marketing to we came up with this</a:t>
            </a:r>
            <a:r>
              <a:rPr lang="en-US" dirty="0"/>
              <a:t> buyer persona. </a:t>
            </a:r>
            <a:r>
              <a:rPr lang="en-US" sz="1200" dirty="0"/>
              <a:t>The buyer persona we came up with tends to be a Eco-friendly consumer,</a:t>
            </a:r>
            <a:r>
              <a:rPr lang="en-US" sz="1200" baseline="0" dirty="0"/>
              <a:t> they are tech-</a:t>
            </a:r>
            <a:r>
              <a:rPr lang="en-US" sz="1200" baseline="0" dirty="0" err="1"/>
              <a:t>savy</a:t>
            </a:r>
            <a:r>
              <a:rPr lang="en-US" sz="1200" baseline="0" dirty="0"/>
              <a:t>, with a job related to technology, and their clothing preferences are parallel to desirable aspects of the clothing </a:t>
            </a:r>
            <a:r>
              <a:rPr lang="en-US" sz="1200" baseline="0" dirty="0" err="1"/>
              <a:t>Tonn</a:t>
            </a:r>
            <a:r>
              <a:rPr lang="en-US" sz="1200" baseline="0" dirty="0"/>
              <a:t> has to offer, comfortable ethically made, and trendy. </a:t>
            </a:r>
            <a:r>
              <a:rPr lang="en-US" sz="1200" dirty="0"/>
              <a:t>Goal is to gain positive attention from this segment with </a:t>
            </a:r>
            <a:r>
              <a:rPr lang="en-US" sz="1200" dirty="0" err="1"/>
              <a:t>Tonn’s</a:t>
            </a:r>
            <a:r>
              <a:rPr lang="en-US" sz="1200" dirty="0"/>
              <a:t> new sustainable branding while simultaneously creating a community for people who purchase sustainable products.</a:t>
            </a:r>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13</a:t>
            </a:fld>
            <a:endParaRPr lang="en-US"/>
          </a:p>
        </p:txBody>
      </p:sp>
    </p:spTree>
    <p:extLst>
      <p:ext uri="{BB962C8B-B14F-4D97-AF65-F5344CB8AC3E}">
        <p14:creationId xmlns:p14="http://schemas.microsoft.com/office/powerpoint/2010/main" val="981636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eco-friendly clothes tags that contain seeds would continue to draw a </a:t>
            </a:r>
            <a:r>
              <a:rPr lang="en-US" baseline="0" dirty="0"/>
              <a:t>positive image for </a:t>
            </a:r>
            <a:r>
              <a:rPr lang="en-US" baseline="0" dirty="0" err="1"/>
              <a:t>Tonn</a:t>
            </a:r>
            <a:r>
              <a:rPr lang="en-US" baseline="0" dirty="0"/>
              <a:t> in the eyes of the consumer, planting these tags is more environmentally friendly than discarding of them. This idea would appeal to the environmentally conscious consumer. The </a:t>
            </a:r>
            <a:r>
              <a:rPr lang="en-US" u="none" dirty="0"/>
              <a:t>average </a:t>
            </a:r>
            <a:r>
              <a:rPr lang="en-US" u="none" dirty="0" err="1"/>
              <a:t>plantable</a:t>
            </a:r>
            <a:r>
              <a:rPr lang="en-US" u="none" dirty="0"/>
              <a:t> tags are less expensive than ordinary ones, so it comes with 2 benefits</a:t>
            </a:r>
            <a:r>
              <a:rPr lang="en-US" u="none" baseline="0" dirty="0"/>
              <a:t> to </a:t>
            </a:r>
            <a:r>
              <a:rPr lang="en-US" u="none" baseline="0" dirty="0" err="1"/>
              <a:t>Tonn</a:t>
            </a:r>
            <a:r>
              <a:rPr lang="en-US" u="none" baseline="0" dirty="0"/>
              <a:t>.</a:t>
            </a:r>
          </a:p>
          <a:p>
            <a:endParaRPr lang="en-US" u="none" baseline="0" dirty="0"/>
          </a:p>
          <a:p>
            <a:r>
              <a:rPr lang="en-US" dirty="0"/>
              <a:t>Reference: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effectLst/>
              </a:rPr>
              <a:t>Admin 2013. The Benefits of Using Seed Paper. </a:t>
            </a:r>
            <a:r>
              <a:rPr lang="en-IE" i="1" dirty="0">
                <a:effectLst/>
              </a:rPr>
              <a:t>Custom Earth Promos</a:t>
            </a:r>
            <a:r>
              <a:rPr lang="en-IE" dirty="0">
                <a:effectLst/>
              </a:rPr>
              <a:t>. Available from: </a:t>
            </a:r>
            <a:r>
              <a:rPr lang="en-IE" dirty="0">
                <a:effectLst/>
                <a:hlinkClick r:id="rId3"/>
              </a:rPr>
              <a:t>https://www.customearthpromos.com/eco-blog/benefits-of-seed-paper/</a:t>
            </a:r>
            <a:r>
              <a:rPr lang="en-IE" dirty="0">
                <a:effectLst/>
              </a:rPr>
              <a:t> [Accessed November 28, 2018].</a:t>
            </a:r>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14</a:t>
            </a:fld>
            <a:endParaRPr lang="en-US"/>
          </a:p>
        </p:txBody>
      </p:sp>
    </p:spTree>
    <p:extLst>
      <p:ext uri="{BB962C8B-B14F-4D97-AF65-F5344CB8AC3E}">
        <p14:creationId xmlns:p14="http://schemas.microsoft.com/office/powerpoint/2010/main" val="160096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IE" sz="1200" b="0" i="0" u="none" strike="noStrike" kern="1200" dirty="0">
                <a:solidFill>
                  <a:schemeClr val="tx1"/>
                </a:solidFill>
                <a:effectLst/>
                <a:latin typeface="+mn-lt"/>
                <a:ea typeface="+mn-ea"/>
                <a:cs typeface="+mn-cs"/>
              </a:rPr>
              <a:t>To work beyond their current ethical position,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will take it a step further with a combination of Cause-Related Marketing and CSR, to increase awareness, sales, and communications content. </a:t>
            </a:r>
          </a:p>
          <a:p>
            <a:pPr rtl="0" fontAlgn="base"/>
            <a:endParaRPr lang="en-IE" sz="1200" b="0" i="0" u="none" strike="noStrike" kern="1200" dirty="0">
              <a:solidFill>
                <a:schemeClr val="tx1"/>
              </a:solidFill>
              <a:effectLst/>
              <a:latin typeface="+mn-lt"/>
              <a:ea typeface="+mn-ea"/>
              <a:cs typeface="+mn-cs"/>
            </a:endParaRPr>
          </a:p>
          <a:p>
            <a:pPr rtl="0" fontAlgn="base"/>
            <a:r>
              <a:rPr lang="en-IE" sz="1200" b="0" i="0" u="none" strike="noStrike" kern="1200" dirty="0">
                <a:solidFill>
                  <a:schemeClr val="tx1"/>
                </a:solidFill>
                <a:effectLst/>
                <a:latin typeface="+mn-lt"/>
                <a:ea typeface="+mn-ea"/>
                <a:cs typeface="+mn-cs"/>
              </a:rPr>
              <a:t>Creating and sponsoring an Ocean Clean-up event, initially in Ireland with the vision of expanding globally to attach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to a cause. </a:t>
            </a:r>
          </a:p>
          <a:p>
            <a:pPr rtl="0" fontAlgn="base"/>
            <a:r>
              <a:rPr lang="en-IE" sz="1200" b="0" i="0" u="none" strike="noStrike" kern="1200" dirty="0">
                <a:solidFill>
                  <a:schemeClr val="tx1"/>
                </a:solidFill>
                <a:effectLst/>
                <a:latin typeface="+mn-lt"/>
                <a:ea typeface="+mn-ea"/>
                <a:cs typeface="+mn-cs"/>
              </a:rPr>
              <a:t>Beyond contributing to the philosophy of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this will aid the brand in terms of Corporate Social Responsibility and utilise cause-related marketing to connect to customers and drive up the perceived value of the products.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E" altLang="en-US" sz="1200" dirty="0">
                <a:ea typeface="ＭＳ Ｐゴシック" panose="020B0600070205080204" pitchFamily="34" charset="-128"/>
              </a:rPr>
              <a:t>Cone Communications research indicates a 170% increase in purchasing of products associated with a cause (PR Newswire, October 2013).</a:t>
            </a:r>
          </a:p>
          <a:p>
            <a:pPr rtl="0" fontAlgn="base"/>
            <a:r>
              <a:rPr lang="en-IE" sz="1200" b="0" i="0" u="none" strike="noStrike" kern="1200" dirty="0">
                <a:solidFill>
                  <a:schemeClr val="tx1"/>
                </a:solidFill>
                <a:effectLst/>
                <a:latin typeface="+mn-lt"/>
                <a:ea typeface="+mn-ea"/>
                <a:cs typeface="+mn-cs"/>
              </a:rPr>
              <a:t>Utilise these events to create a following for the brand; create a ‘family feeling’ to the brand; a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a:t>
            </a:r>
            <a:r>
              <a:rPr lang="en-IE" sz="1200" b="0" i="0" u="none" strike="noStrike" kern="1200" dirty="0" err="1">
                <a:solidFill>
                  <a:schemeClr val="tx1"/>
                </a:solidFill>
                <a:effectLst/>
                <a:latin typeface="+mn-lt"/>
                <a:ea typeface="+mn-ea"/>
                <a:cs typeface="+mn-cs"/>
              </a:rPr>
              <a:t>Clann</a:t>
            </a:r>
            <a:r>
              <a:rPr lang="en-IE" sz="1200" b="0" i="0" u="none" strike="noStrike" kern="1200" dirty="0">
                <a:solidFill>
                  <a:schemeClr val="tx1"/>
                </a:solidFill>
                <a:effectLst/>
                <a:latin typeface="+mn-lt"/>
                <a:ea typeface="+mn-ea"/>
                <a:cs typeface="+mn-cs"/>
              </a:rPr>
              <a:t>’ (Irish for Family). This will be a loyalty club, for attendees of events and frequent buyers, who are offered rewards in terms of opportunities to purchase exclusive products. </a:t>
            </a:r>
          </a:p>
          <a:p>
            <a:pPr rtl="0" fontAlgn="base"/>
            <a:endParaRPr lang="en-IE" sz="1200" b="0" i="0" u="none" strike="noStrike" kern="1200" dirty="0">
              <a:solidFill>
                <a:schemeClr val="tx1"/>
              </a:solidFill>
              <a:effectLst/>
              <a:latin typeface="+mn-lt"/>
              <a:ea typeface="+mn-ea"/>
              <a:cs typeface="+mn-cs"/>
            </a:endParaRPr>
          </a:p>
          <a:p>
            <a:pPr rtl="0" fontAlgn="base"/>
            <a:r>
              <a:rPr lang="en-IE" sz="1200" b="0" i="0" u="none" strike="noStrike" kern="1200" dirty="0">
                <a:solidFill>
                  <a:schemeClr val="tx1"/>
                </a:solidFill>
                <a:effectLst/>
                <a:latin typeface="+mn-lt"/>
                <a:ea typeface="+mn-ea"/>
                <a:cs typeface="+mn-cs"/>
              </a:rPr>
              <a:t>This connects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with customers who value </a:t>
            </a:r>
            <a:r>
              <a:rPr lang="en-IE" sz="1200" b="0" i="0" u="none" strike="noStrike" kern="1200" dirty="0" err="1">
                <a:solidFill>
                  <a:schemeClr val="tx1"/>
                </a:solidFill>
                <a:effectLst/>
                <a:latin typeface="+mn-lt"/>
                <a:ea typeface="+mn-ea"/>
                <a:cs typeface="+mn-cs"/>
              </a:rPr>
              <a:t>Tonn’s</a:t>
            </a:r>
            <a:r>
              <a:rPr lang="en-IE" sz="1200" b="0" i="0" u="none" strike="noStrike" kern="1200" dirty="0">
                <a:solidFill>
                  <a:schemeClr val="tx1"/>
                </a:solidFill>
                <a:effectLst/>
                <a:latin typeface="+mn-lt"/>
                <a:ea typeface="+mn-ea"/>
                <a:cs typeface="+mn-cs"/>
              </a:rPr>
              <a:t> vision, and who will support its efforts in sustainability. </a:t>
            </a:r>
          </a:p>
          <a:p>
            <a:pPr rtl="0" fontAlgn="base"/>
            <a:r>
              <a:rPr lang="en-IE" sz="1200" b="0" i="0" u="none" strike="noStrike" kern="1200" dirty="0">
                <a:solidFill>
                  <a:schemeClr val="tx1"/>
                </a:solidFill>
                <a:effectLst/>
                <a:latin typeface="+mn-lt"/>
                <a:ea typeface="+mn-ea"/>
                <a:cs typeface="+mn-cs"/>
              </a:rPr>
              <a:t>Having photographers and videographers at these events will result in content, build awareness and opportunities for better communication- so get the highest value out of conducting the socially-responsible events. </a:t>
            </a:r>
          </a:p>
          <a:p>
            <a:pPr rtl="0" fontAlgn="base"/>
            <a:r>
              <a:rPr lang="en-IE" sz="1200" b="0" i="0" u="none" strike="noStrike" kern="1200" dirty="0">
                <a:solidFill>
                  <a:schemeClr val="tx1"/>
                </a:solidFill>
                <a:effectLst/>
                <a:latin typeface="+mn-lt"/>
                <a:ea typeface="+mn-ea"/>
                <a:cs typeface="+mn-cs"/>
              </a:rPr>
              <a:t>This aims to follow the example set out by Darkness into Light, an initiative where the event can take place on the same day internationally. </a:t>
            </a:r>
          </a:p>
          <a:p>
            <a:pPr rtl="0" fontAlgn="base"/>
            <a:endParaRPr lang="en-IE"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This approach allows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to act in a socially responsible way, without any main drawbacks or loss of profit, and will ideally drive sale through reminding customers of the ethical background of the products, and the philanthropic philosophy of the company. </a:t>
            </a:r>
            <a:r>
              <a:rPr lang="en-US" altLang="en-US" sz="1200" dirty="0">
                <a:ea typeface="ＭＳ Ｐゴシック" panose="020B0600070205080204" pitchFamily="34" charset="-128"/>
              </a:rPr>
              <a:t>Consumers are willing to pay substantially more for ethically produced goods than for unethically produced goods. (</a:t>
            </a:r>
            <a:r>
              <a:rPr lang="en-US" altLang="en-US" sz="1200" dirty="0" err="1">
                <a:ea typeface="ＭＳ Ｐゴシック" panose="020B0600070205080204" pitchFamily="34" charset="-128"/>
              </a:rPr>
              <a:t>Trudel</a:t>
            </a:r>
            <a:r>
              <a:rPr lang="en-US" altLang="en-US" sz="1200" dirty="0">
                <a:ea typeface="ＭＳ Ｐゴシック" panose="020B0600070205080204" pitchFamily="34" charset="-128"/>
              </a:rPr>
              <a:t> and </a:t>
            </a:r>
            <a:r>
              <a:rPr lang="en-US" altLang="en-US" sz="1200" dirty="0" err="1">
                <a:ea typeface="ＭＳ Ｐゴシック" panose="020B0600070205080204" pitchFamily="34" charset="-128"/>
              </a:rPr>
              <a:t>Cotte</a:t>
            </a:r>
            <a:r>
              <a:rPr lang="en-US" altLang="en-US" sz="1200" dirty="0">
                <a:ea typeface="ＭＳ Ｐゴシック" panose="020B0600070205080204" pitchFamily="34" charset="-128"/>
              </a:rPr>
              <a:t>, 2009)</a:t>
            </a: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en-US" sz="1200" dirty="0">
                <a:ea typeface="ＭＳ Ｐゴシック" panose="020B0600070205080204" pitchFamily="34" charset="-128"/>
              </a:rPr>
              <a:t>“Social features of products can, on average, affect an individuals' likelihood of purchasing a product.”  (Auger et al., 2008)</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altLang="en-US" sz="1200" dirty="0">
              <a:ea typeface="ＭＳ Ｐゴシック" panose="020B0600070205080204" pitchFamily="34" charset="-128"/>
            </a:endParaRPr>
          </a:p>
          <a:p>
            <a:pPr rtl="0" fontAlgn="base"/>
            <a:endParaRPr lang="en-IE" sz="1200" b="0" i="0" u="none" strike="noStrike" kern="1200" dirty="0">
              <a:solidFill>
                <a:schemeClr val="tx1"/>
              </a:solidFill>
              <a:effectLst/>
              <a:latin typeface="+mn-lt"/>
              <a:ea typeface="+mn-ea"/>
              <a:cs typeface="+mn-cs"/>
            </a:endParaRPr>
          </a:p>
          <a:p>
            <a:pPr rtl="0" fontAlgn="base"/>
            <a:endParaRPr lang="en-IE" sz="1200" b="1"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References: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a:p>
          <a:p>
            <a:r>
              <a:rPr lang="en-IE" sz="1200" b="0" i="0" u="none" strike="noStrike" kern="1200" dirty="0">
                <a:solidFill>
                  <a:schemeClr val="tx1"/>
                </a:solidFill>
                <a:effectLst/>
                <a:latin typeface="+mn-lt"/>
                <a:ea typeface="+mn-ea"/>
                <a:cs typeface="+mn-cs"/>
              </a:rPr>
              <a:t>Cone Communications (2013). </a:t>
            </a:r>
            <a:r>
              <a:rPr lang="en-IE" sz="1200" b="0" i="1" u="none" strike="noStrike" kern="1200" dirty="0">
                <a:solidFill>
                  <a:schemeClr val="tx1"/>
                </a:solidFill>
                <a:effectLst/>
                <a:latin typeface="+mn-lt"/>
                <a:ea typeface="+mn-ea"/>
                <a:cs typeface="+mn-cs"/>
              </a:rPr>
              <a:t>American Enthusiasm To Shop With A Conscience At Record-High, But Doubts About Corporate Impact Persist</a:t>
            </a:r>
            <a:r>
              <a:rPr lang="en-IE" sz="1200" b="0" i="0" u="none" strike="noStrike" kern="1200" dirty="0">
                <a:solidFill>
                  <a:schemeClr val="tx1"/>
                </a:solidFill>
                <a:effectLst/>
                <a:latin typeface="+mn-lt"/>
                <a:ea typeface="+mn-ea"/>
                <a:cs typeface="+mn-cs"/>
              </a:rPr>
              <a:t>. [online] </a:t>
            </a:r>
            <a:r>
              <a:rPr lang="en-IE" sz="1200" b="0" i="0" u="none" strike="noStrike" kern="1200" dirty="0" err="1">
                <a:solidFill>
                  <a:schemeClr val="tx1"/>
                </a:solidFill>
                <a:effectLst/>
                <a:latin typeface="+mn-lt"/>
                <a:ea typeface="+mn-ea"/>
                <a:cs typeface="+mn-cs"/>
              </a:rPr>
              <a:t>Prnewswire.com</a:t>
            </a:r>
            <a:r>
              <a:rPr lang="en-IE" sz="1200" b="0" i="0" u="none" strike="noStrike" kern="1200" dirty="0">
                <a:solidFill>
                  <a:schemeClr val="tx1"/>
                </a:solidFill>
                <a:effectLst/>
                <a:latin typeface="+mn-lt"/>
                <a:ea typeface="+mn-ea"/>
                <a:cs typeface="+mn-cs"/>
              </a:rPr>
              <a:t>. Available at: https://</a:t>
            </a:r>
            <a:r>
              <a:rPr lang="en-IE" sz="1200" b="0" i="0" u="none" strike="noStrike" kern="1200" dirty="0" err="1">
                <a:solidFill>
                  <a:schemeClr val="tx1"/>
                </a:solidFill>
                <a:effectLst/>
                <a:latin typeface="+mn-lt"/>
                <a:ea typeface="+mn-ea"/>
                <a:cs typeface="+mn-cs"/>
              </a:rPr>
              <a:t>www.prnewswire.com</a:t>
            </a:r>
            <a:r>
              <a:rPr lang="en-IE" sz="1200" b="0" i="0" u="none" strike="noStrike" kern="1200" dirty="0">
                <a:solidFill>
                  <a:schemeClr val="tx1"/>
                </a:solidFill>
                <a:effectLst/>
                <a:latin typeface="+mn-lt"/>
                <a:ea typeface="+mn-ea"/>
                <a:cs typeface="+mn-cs"/>
              </a:rPr>
              <a:t>/news-releases/american-enthusiasm-to-shop-with-a-conscience-at-record-high-but-doubts-about-corporate-impact-persist-226133901.html [Accessed 28 Nov. 2018].</a:t>
            </a:r>
          </a:p>
          <a:p>
            <a:endParaRPr lang="en-IE" sz="1200" b="0" i="0" u="none" strike="noStrike" kern="1200" dirty="0">
              <a:solidFill>
                <a:schemeClr val="tx1"/>
              </a:solidFill>
              <a:effectLst/>
              <a:latin typeface="+mn-lt"/>
              <a:ea typeface="+mn-ea"/>
              <a:cs typeface="+mn-cs"/>
            </a:endParaRPr>
          </a:p>
          <a:p>
            <a:r>
              <a:rPr lang="en-IE" sz="1200" b="0" i="0" u="none" strike="noStrike" kern="1200" dirty="0" err="1">
                <a:solidFill>
                  <a:schemeClr val="tx1"/>
                </a:solidFill>
                <a:effectLst/>
                <a:latin typeface="+mn-lt"/>
                <a:ea typeface="+mn-ea"/>
                <a:cs typeface="+mn-cs"/>
              </a:rPr>
              <a:t>Trudel</a:t>
            </a:r>
            <a:r>
              <a:rPr lang="en-IE" sz="1200" b="0" i="0" u="none" strike="noStrike" kern="1200" dirty="0">
                <a:solidFill>
                  <a:schemeClr val="tx1"/>
                </a:solidFill>
                <a:effectLst/>
                <a:latin typeface="+mn-lt"/>
                <a:ea typeface="+mn-ea"/>
                <a:cs typeface="+mn-cs"/>
              </a:rPr>
              <a:t>, R. and </a:t>
            </a:r>
            <a:r>
              <a:rPr lang="en-IE" sz="1200" b="0" i="0" u="none" strike="noStrike" kern="1200" dirty="0" err="1">
                <a:solidFill>
                  <a:schemeClr val="tx1"/>
                </a:solidFill>
                <a:effectLst/>
                <a:latin typeface="+mn-lt"/>
                <a:ea typeface="+mn-ea"/>
                <a:cs typeface="+mn-cs"/>
              </a:rPr>
              <a:t>Cotte</a:t>
            </a:r>
            <a:r>
              <a:rPr lang="en-IE" sz="1200" b="0" i="0" u="none" strike="noStrike" kern="1200" dirty="0">
                <a:solidFill>
                  <a:schemeClr val="tx1"/>
                </a:solidFill>
                <a:effectLst/>
                <a:latin typeface="+mn-lt"/>
                <a:ea typeface="+mn-ea"/>
                <a:cs typeface="+mn-cs"/>
              </a:rPr>
              <a:t>, J. (2009). </a:t>
            </a:r>
            <a:r>
              <a:rPr lang="en-IE" sz="1200" b="0" i="1" u="none" strike="noStrike" kern="1200" dirty="0">
                <a:solidFill>
                  <a:schemeClr val="tx1"/>
                </a:solidFill>
                <a:effectLst/>
                <a:latin typeface="+mn-lt"/>
                <a:ea typeface="+mn-ea"/>
                <a:cs typeface="+mn-cs"/>
              </a:rPr>
              <a:t>Does It Pay To Be Good?</a:t>
            </a:r>
            <a:r>
              <a:rPr lang="en-IE" sz="1200" b="0" i="0" u="none" strike="noStrike" kern="1200" dirty="0">
                <a:solidFill>
                  <a:schemeClr val="tx1"/>
                </a:solidFill>
                <a:effectLst/>
                <a:latin typeface="+mn-lt"/>
                <a:ea typeface="+mn-ea"/>
                <a:cs typeface="+mn-cs"/>
              </a:rPr>
              <a:t>. [online] MIT Sloan Management Review. Available at: https://</a:t>
            </a:r>
            <a:r>
              <a:rPr lang="en-IE" sz="1200" b="0" i="0" u="none" strike="noStrike" kern="1200" dirty="0" err="1">
                <a:solidFill>
                  <a:schemeClr val="tx1"/>
                </a:solidFill>
                <a:effectLst/>
                <a:latin typeface="+mn-lt"/>
                <a:ea typeface="+mn-ea"/>
                <a:cs typeface="+mn-cs"/>
              </a:rPr>
              <a:t>sloanreview.mit.edu</a:t>
            </a:r>
            <a:r>
              <a:rPr lang="en-IE" sz="1200" b="0" i="0" u="none" strike="noStrike" kern="1200" dirty="0">
                <a:solidFill>
                  <a:schemeClr val="tx1"/>
                </a:solidFill>
                <a:effectLst/>
                <a:latin typeface="+mn-lt"/>
                <a:ea typeface="+mn-ea"/>
                <a:cs typeface="+mn-cs"/>
              </a:rPr>
              <a:t>/article/does-it-pay-to-be-good/ [Accessed 28 Nov. 2018].</a:t>
            </a:r>
          </a:p>
          <a:p>
            <a:endParaRPr lang="en-US" dirty="0"/>
          </a:p>
          <a:p>
            <a:r>
              <a:rPr lang="en-IE" sz="1200" b="0" i="0" u="none" strike="noStrike" kern="1200" dirty="0">
                <a:solidFill>
                  <a:schemeClr val="tx1"/>
                </a:solidFill>
                <a:effectLst/>
                <a:latin typeface="+mn-lt"/>
                <a:ea typeface="+mn-ea"/>
                <a:cs typeface="+mn-cs"/>
              </a:rPr>
              <a:t>Auger, P., </a:t>
            </a:r>
            <a:r>
              <a:rPr lang="en-IE" sz="1200" b="0" i="0" u="none" strike="noStrike" kern="1200" dirty="0" err="1">
                <a:solidFill>
                  <a:schemeClr val="tx1"/>
                </a:solidFill>
                <a:effectLst/>
                <a:latin typeface="+mn-lt"/>
                <a:ea typeface="+mn-ea"/>
                <a:cs typeface="+mn-cs"/>
              </a:rPr>
              <a:t>Devinney</a:t>
            </a:r>
            <a:r>
              <a:rPr lang="en-IE" sz="1200" b="0" i="0" u="none" strike="noStrike" kern="1200" dirty="0">
                <a:solidFill>
                  <a:schemeClr val="tx1"/>
                </a:solidFill>
                <a:effectLst/>
                <a:latin typeface="+mn-lt"/>
                <a:ea typeface="+mn-ea"/>
                <a:cs typeface="+mn-cs"/>
              </a:rPr>
              <a:t>, T., Louviere, J. and Burke, P. (2008). Do social product features have value to consumers?. </a:t>
            </a:r>
            <a:r>
              <a:rPr lang="en-IE" sz="1200" b="0" i="1" u="none" strike="noStrike" kern="1200" dirty="0">
                <a:solidFill>
                  <a:schemeClr val="tx1"/>
                </a:solidFill>
                <a:effectLst/>
                <a:latin typeface="+mn-lt"/>
                <a:ea typeface="+mn-ea"/>
                <a:cs typeface="+mn-cs"/>
              </a:rPr>
              <a:t>International Journal of Research in Marketing</a:t>
            </a:r>
            <a:r>
              <a:rPr lang="en-IE" sz="1200" b="0" i="0" u="none" strike="noStrike" kern="1200" dirty="0">
                <a:solidFill>
                  <a:schemeClr val="tx1"/>
                </a:solidFill>
                <a:effectLst/>
                <a:latin typeface="+mn-lt"/>
                <a:ea typeface="+mn-ea"/>
                <a:cs typeface="+mn-cs"/>
              </a:rPr>
              <a:t>, 25(3), pp.183-191.</a:t>
            </a:r>
            <a:endParaRPr lang="en-US" dirty="0"/>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15</a:t>
            </a:fld>
            <a:endParaRPr lang="en-US"/>
          </a:p>
        </p:txBody>
      </p:sp>
    </p:spTree>
    <p:extLst>
      <p:ext uri="{BB962C8B-B14F-4D97-AF65-F5344CB8AC3E}">
        <p14:creationId xmlns:p14="http://schemas.microsoft.com/office/powerpoint/2010/main" val="282859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Utilising</a:t>
            </a:r>
            <a:r>
              <a:rPr lang="en-US" dirty="0"/>
              <a:t> a new distribution strategy of outsourcing will provide Mary with more time to focus on other aspects of the business. </a:t>
            </a:r>
          </a:p>
          <a:p>
            <a:r>
              <a:rPr lang="en-US" dirty="0"/>
              <a:t>Amazon offers ’Fulfillment’ distribution networks which will expand </a:t>
            </a:r>
            <a:r>
              <a:rPr lang="en-US" dirty="0" err="1"/>
              <a:t>Tonn’s</a:t>
            </a:r>
            <a:r>
              <a:rPr lang="en-US" dirty="0"/>
              <a:t> reach and provide outsourcing of the storage, packing and shipping of the products. </a:t>
            </a:r>
          </a:p>
          <a:p>
            <a:endParaRPr lang="en-US" dirty="0"/>
          </a:p>
          <a:p>
            <a:endParaRPr lang="en-US" dirty="0"/>
          </a:p>
          <a:p>
            <a:r>
              <a:rPr lang="en-US" sz="1200" b="1" u="sng" dirty="0"/>
              <a:t>Price per unit: </a:t>
            </a:r>
            <a:r>
              <a:rPr lang="en-US" sz="1200" dirty="0"/>
              <a:t>roughly </a:t>
            </a:r>
            <a:r>
              <a:rPr lang="ru-RU" sz="1200" dirty="0"/>
              <a:t>£</a:t>
            </a:r>
            <a:r>
              <a:rPr lang="en-US" sz="1200" dirty="0"/>
              <a:t>1.97(UK); </a:t>
            </a:r>
            <a:r>
              <a:rPr lang="ru-RU" sz="1200" dirty="0"/>
              <a:t>€</a:t>
            </a:r>
            <a:r>
              <a:rPr lang="en-US" sz="1200" dirty="0"/>
              <a:t>4.15 (EFN)</a:t>
            </a:r>
          </a:p>
          <a:p>
            <a:endParaRPr lang="en-US" sz="1200" dirty="0"/>
          </a:p>
          <a:p>
            <a:r>
              <a:rPr lang="en-US" sz="1200" dirty="0"/>
              <a:t>Pay per cubic foot storage (monthly) </a:t>
            </a:r>
          </a:p>
          <a:p>
            <a:r>
              <a:rPr lang="en-US" sz="1200" b="1" u="sng" dirty="0"/>
              <a:t>Price of one t-shirt stored in unit:</a:t>
            </a:r>
            <a:r>
              <a:rPr lang="en-US" sz="1200" b="1" dirty="0"/>
              <a:t> </a:t>
            </a:r>
          </a:p>
          <a:p>
            <a:r>
              <a:rPr lang="ru-RU" sz="1200" dirty="0"/>
              <a:t>£</a:t>
            </a:r>
            <a:r>
              <a:rPr lang="en-US" sz="1200" dirty="0"/>
              <a:t>0.07 Jan-Sept, </a:t>
            </a:r>
            <a:r>
              <a:rPr lang="ru-RU" sz="1200" dirty="0"/>
              <a:t>£</a:t>
            </a:r>
            <a:r>
              <a:rPr lang="en-US" sz="1200" dirty="0"/>
              <a:t>0.09 Oct-Dec (UK)</a:t>
            </a:r>
            <a:r>
              <a:rPr lang="en-US" sz="1200" b="1" dirty="0"/>
              <a:t>; </a:t>
            </a:r>
          </a:p>
          <a:p>
            <a:r>
              <a:rPr lang="ru-RU" sz="1200" dirty="0"/>
              <a:t>€ </a:t>
            </a:r>
            <a:r>
              <a:rPr lang="en-US" sz="1200" dirty="0"/>
              <a:t>0.08 Jan-Sept, </a:t>
            </a:r>
            <a:r>
              <a:rPr lang="ru-RU" sz="1200" dirty="0"/>
              <a:t>€ </a:t>
            </a:r>
            <a:r>
              <a:rPr lang="en-US" sz="1200" dirty="0"/>
              <a:t>0.11 Oct-Dec – EFN; </a:t>
            </a:r>
          </a:p>
          <a:p>
            <a:r>
              <a:rPr lang="en-US" sz="1200" b="1" u="sng" dirty="0"/>
              <a:t>Price per cubic foot</a:t>
            </a:r>
          </a:p>
          <a:p>
            <a:r>
              <a:rPr lang="en-US" sz="1200" b="1" u="sng" dirty="0"/>
              <a:t> </a:t>
            </a:r>
            <a:r>
              <a:rPr lang="ru-RU" sz="1200" dirty="0"/>
              <a:t>£</a:t>
            </a:r>
            <a:r>
              <a:rPr lang="en-US" sz="1200" dirty="0"/>
              <a:t>0.65 Jan-Sept, </a:t>
            </a:r>
            <a:r>
              <a:rPr lang="ru-RU" sz="1200" dirty="0"/>
              <a:t>£</a:t>
            </a:r>
            <a:r>
              <a:rPr lang="en-US" sz="1200" dirty="0"/>
              <a:t>0.91 Oct-Dec (UK); </a:t>
            </a:r>
          </a:p>
          <a:p>
            <a:r>
              <a:rPr lang="ru-RU" sz="1200" dirty="0"/>
              <a:t>€</a:t>
            </a:r>
            <a:r>
              <a:rPr lang="en-US" sz="1200" dirty="0"/>
              <a:t>26 Jan-Sept, </a:t>
            </a:r>
            <a:r>
              <a:rPr lang="ru-RU" sz="1200" dirty="0"/>
              <a:t>€</a:t>
            </a:r>
            <a:r>
              <a:rPr lang="en-US" sz="1200" dirty="0"/>
              <a:t>36 Oct-Dec (EFN).</a:t>
            </a:r>
          </a:p>
          <a:p>
            <a:endParaRPr lang="en-US" sz="1200" dirty="0"/>
          </a:p>
          <a:p>
            <a:r>
              <a:rPr lang="en-US" sz="1200" dirty="0"/>
              <a:t>access to order reports and order-related feed; </a:t>
            </a:r>
            <a:r>
              <a:rPr lang="en-US" sz="1200" dirty="0" err="1"/>
              <a:t>optimised</a:t>
            </a:r>
            <a:r>
              <a:rPr lang="en-US" sz="1200" dirty="0"/>
              <a:t> advertising solutions (Amazon 2018).</a:t>
            </a:r>
            <a:endParaRPr lang="en" dirty="0"/>
          </a:p>
          <a:p>
            <a:endParaRPr lang="en-US" dirty="0"/>
          </a:p>
          <a:p>
            <a:r>
              <a:rPr lang="en-US" dirty="0"/>
              <a:t>*EFN – European Fulfilment Network stored in </a:t>
            </a:r>
            <a:r>
              <a:rPr lang="en" dirty="0"/>
              <a:t>Germany, France, Italy, Spain, Poland and Czech Republic</a:t>
            </a:r>
          </a:p>
          <a:p>
            <a:endParaRPr lang="en" dirty="0"/>
          </a:p>
          <a:p>
            <a:r>
              <a:rPr lang="en-IE" dirty="0"/>
              <a:t>References</a:t>
            </a:r>
            <a:r>
              <a:rPr lang="en" dirty="0"/>
              <a:t>: </a:t>
            </a:r>
          </a:p>
          <a:p>
            <a:r>
              <a:rPr lang="en-IE" sz="1200" b="0" i="0" u="none" strike="noStrike" kern="1200" dirty="0">
                <a:solidFill>
                  <a:schemeClr val="tx1"/>
                </a:solidFill>
                <a:effectLst/>
                <a:latin typeface="+mn-lt"/>
                <a:ea typeface="+mn-ea"/>
                <a:cs typeface="+mn-cs"/>
              </a:rPr>
              <a:t>Amazon (2018). </a:t>
            </a:r>
            <a:r>
              <a:rPr lang="en-IE" sz="1200" b="0" i="1" u="none" strike="noStrike" kern="1200" dirty="0">
                <a:solidFill>
                  <a:schemeClr val="tx1"/>
                </a:solidFill>
                <a:effectLst/>
                <a:latin typeface="+mn-lt"/>
                <a:ea typeface="+mn-ea"/>
                <a:cs typeface="+mn-cs"/>
              </a:rPr>
              <a:t>2018 Fulfilment by Amazon fee changes (Europe) – Amazon Seller Central</a:t>
            </a:r>
            <a:r>
              <a:rPr lang="en-IE" sz="1200" b="0" i="0" u="none" strike="noStrike" kern="1200" dirty="0">
                <a:solidFill>
                  <a:schemeClr val="tx1"/>
                </a:solidFill>
                <a:effectLst/>
                <a:latin typeface="+mn-lt"/>
                <a:ea typeface="+mn-ea"/>
                <a:cs typeface="+mn-cs"/>
              </a:rPr>
              <a:t>. [online] </a:t>
            </a:r>
            <a:r>
              <a:rPr lang="en-IE" sz="1200" b="0" i="0" u="none" strike="noStrike" kern="1200" dirty="0" err="1">
                <a:solidFill>
                  <a:schemeClr val="tx1"/>
                </a:solidFill>
                <a:effectLst/>
                <a:latin typeface="+mn-lt"/>
                <a:ea typeface="+mn-ea"/>
                <a:cs typeface="+mn-cs"/>
              </a:rPr>
              <a:t>Sellercentral.amazon.co.uk</a:t>
            </a:r>
            <a:r>
              <a:rPr lang="en-IE" sz="1200" b="0" i="0" u="none" strike="noStrike" kern="1200" dirty="0">
                <a:solidFill>
                  <a:schemeClr val="tx1"/>
                </a:solidFill>
                <a:effectLst/>
                <a:latin typeface="+mn-lt"/>
                <a:ea typeface="+mn-ea"/>
                <a:cs typeface="+mn-cs"/>
              </a:rPr>
              <a:t>. Available at: https://</a:t>
            </a:r>
            <a:r>
              <a:rPr lang="en-IE" sz="1200" b="0" i="0" u="none" strike="noStrike" kern="1200" dirty="0" err="1">
                <a:solidFill>
                  <a:schemeClr val="tx1"/>
                </a:solidFill>
                <a:effectLst/>
                <a:latin typeface="+mn-lt"/>
                <a:ea typeface="+mn-ea"/>
                <a:cs typeface="+mn-cs"/>
              </a:rPr>
              <a:t>sellercentral.amazon.co.uk</a:t>
            </a:r>
            <a:r>
              <a:rPr lang="en-IE" sz="1200" b="0" i="0" u="none" strike="noStrike" kern="1200" dirty="0">
                <a:solidFill>
                  <a:schemeClr val="tx1"/>
                </a:solidFill>
                <a:effectLst/>
                <a:latin typeface="+mn-lt"/>
                <a:ea typeface="+mn-ea"/>
                <a:cs typeface="+mn-cs"/>
              </a:rPr>
              <a:t>/</a:t>
            </a:r>
            <a:r>
              <a:rPr lang="en-IE" sz="1200" b="0" i="0" u="none" strike="noStrike" kern="1200" dirty="0" err="1">
                <a:solidFill>
                  <a:schemeClr val="tx1"/>
                </a:solidFill>
                <a:effectLst/>
                <a:latin typeface="+mn-lt"/>
                <a:ea typeface="+mn-ea"/>
                <a:cs typeface="+mn-cs"/>
              </a:rPr>
              <a:t>gp</a:t>
            </a:r>
            <a:r>
              <a:rPr lang="en-IE" sz="1200" b="0" i="0" u="none" strike="noStrike" kern="1200" dirty="0">
                <a:solidFill>
                  <a:schemeClr val="tx1"/>
                </a:solidFill>
                <a:effectLst/>
                <a:latin typeface="+mn-lt"/>
                <a:ea typeface="+mn-ea"/>
                <a:cs typeface="+mn-cs"/>
              </a:rPr>
              <a:t>/help/external/201411300 [Accessed 28 Nov. 2018].</a:t>
            </a:r>
          </a:p>
          <a:p>
            <a:r>
              <a:rPr lang="en-IE" sz="1200" b="0" i="0" u="none" strike="noStrike" kern="1200" dirty="0">
                <a:solidFill>
                  <a:schemeClr val="tx1"/>
                </a:solidFill>
                <a:effectLst/>
                <a:latin typeface="+mn-lt"/>
                <a:ea typeface="+mn-ea"/>
                <a:cs typeface="+mn-cs"/>
              </a:rPr>
              <a:t>Amazon (2018). </a:t>
            </a:r>
            <a:r>
              <a:rPr lang="en-IE" sz="1200" b="0" i="1" u="none" strike="noStrike" kern="1200" dirty="0">
                <a:solidFill>
                  <a:schemeClr val="tx1"/>
                </a:solidFill>
                <a:effectLst/>
                <a:latin typeface="+mn-lt"/>
                <a:ea typeface="+mn-ea"/>
                <a:cs typeface="+mn-cs"/>
              </a:rPr>
              <a:t>Sell on Amazon - Features &amp; Benefits - </a:t>
            </a:r>
            <a:r>
              <a:rPr lang="en-IE" sz="1200" b="0" i="1" u="none" strike="noStrike" kern="1200" dirty="0" err="1">
                <a:solidFill>
                  <a:schemeClr val="tx1"/>
                </a:solidFill>
                <a:effectLst/>
                <a:latin typeface="+mn-lt"/>
                <a:ea typeface="+mn-ea"/>
                <a:cs typeface="+mn-cs"/>
              </a:rPr>
              <a:t>Amazon.co.uk</a:t>
            </a:r>
            <a:r>
              <a:rPr lang="en-IE" sz="1200" b="0" i="0" u="none" strike="noStrike" kern="1200" dirty="0">
                <a:solidFill>
                  <a:schemeClr val="tx1"/>
                </a:solidFill>
                <a:effectLst/>
                <a:latin typeface="+mn-lt"/>
                <a:ea typeface="+mn-ea"/>
                <a:cs typeface="+mn-cs"/>
              </a:rPr>
              <a:t>. [online] </a:t>
            </a:r>
            <a:r>
              <a:rPr lang="en-IE" sz="1200" b="0" i="0" u="none" strike="noStrike" kern="1200" dirty="0" err="1">
                <a:solidFill>
                  <a:schemeClr val="tx1"/>
                </a:solidFill>
                <a:effectLst/>
                <a:latin typeface="+mn-lt"/>
                <a:ea typeface="+mn-ea"/>
                <a:cs typeface="+mn-cs"/>
              </a:rPr>
              <a:t>Services.amazon.co.uk</a:t>
            </a:r>
            <a:r>
              <a:rPr lang="en-IE" sz="1200" b="0" i="0" u="none" strike="noStrike" kern="1200" dirty="0">
                <a:solidFill>
                  <a:schemeClr val="tx1"/>
                </a:solidFill>
                <a:effectLst/>
                <a:latin typeface="+mn-lt"/>
                <a:ea typeface="+mn-ea"/>
                <a:cs typeface="+mn-cs"/>
              </a:rPr>
              <a:t>. Available at: https://</a:t>
            </a:r>
            <a:r>
              <a:rPr lang="en-IE" sz="1200" b="0" i="0" u="none" strike="noStrike" kern="1200" dirty="0" err="1">
                <a:solidFill>
                  <a:schemeClr val="tx1"/>
                </a:solidFill>
                <a:effectLst/>
                <a:latin typeface="+mn-lt"/>
                <a:ea typeface="+mn-ea"/>
                <a:cs typeface="+mn-cs"/>
              </a:rPr>
              <a:t>services.amazon.co.uk</a:t>
            </a:r>
            <a:r>
              <a:rPr lang="en-IE" sz="1200" b="0" i="0" u="none" strike="noStrike" kern="1200" dirty="0">
                <a:solidFill>
                  <a:schemeClr val="tx1"/>
                </a:solidFill>
                <a:effectLst/>
                <a:latin typeface="+mn-lt"/>
                <a:ea typeface="+mn-ea"/>
                <a:cs typeface="+mn-cs"/>
              </a:rPr>
              <a:t>/services/sell-online/</a:t>
            </a:r>
            <a:r>
              <a:rPr lang="en-IE" sz="1200" b="0" i="0" u="none" strike="noStrike" kern="1200" dirty="0" err="1">
                <a:solidFill>
                  <a:schemeClr val="tx1"/>
                </a:solidFill>
                <a:effectLst/>
                <a:latin typeface="+mn-lt"/>
                <a:ea typeface="+mn-ea"/>
                <a:cs typeface="+mn-cs"/>
              </a:rPr>
              <a:t>features-and-benefits.html?ref</a:t>
            </a:r>
            <a:r>
              <a:rPr lang="en-IE" sz="1200" b="0" i="0" u="none" strike="noStrike" kern="1200" dirty="0">
                <a:solidFill>
                  <a:schemeClr val="tx1"/>
                </a:solidFill>
                <a:effectLst/>
                <a:latin typeface="+mn-lt"/>
                <a:ea typeface="+mn-ea"/>
                <a:cs typeface="+mn-cs"/>
              </a:rPr>
              <a:t>=</a:t>
            </a:r>
            <a:r>
              <a:rPr lang="en-IE" sz="1200" b="0" i="0" u="none" strike="noStrike" kern="1200" dirty="0" err="1">
                <a:solidFill>
                  <a:schemeClr val="tx1"/>
                </a:solidFill>
                <a:effectLst/>
                <a:latin typeface="+mn-lt"/>
                <a:ea typeface="+mn-ea"/>
                <a:cs typeface="+mn-cs"/>
              </a:rPr>
              <a:t>UK_SOA_home_Fbmore</a:t>
            </a:r>
            <a:r>
              <a:rPr lang="en-IE" sz="1200" b="0" i="0" u="none" strike="noStrike" kern="1200" dirty="0">
                <a:solidFill>
                  <a:schemeClr val="tx1"/>
                </a:solidFill>
                <a:effectLst/>
                <a:latin typeface="+mn-lt"/>
                <a:ea typeface="+mn-ea"/>
                <a:cs typeface="+mn-cs"/>
              </a:rPr>
              <a:t> [Accessed 28 Nov. 2018].</a:t>
            </a:r>
            <a:endParaRPr lang="en" dirty="0"/>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16</a:t>
            </a:fld>
            <a:endParaRPr lang="en-US"/>
          </a:p>
        </p:txBody>
      </p:sp>
    </p:spTree>
    <p:extLst>
      <p:ext uri="{BB962C8B-B14F-4D97-AF65-F5344CB8AC3E}">
        <p14:creationId xmlns:p14="http://schemas.microsoft.com/office/powerpoint/2010/main" val="713462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Resolves other problems for same clientele: Winter Apparel for existing customers</a:t>
            </a:r>
          </a:p>
          <a:p>
            <a:r>
              <a:rPr lang="en-US" dirty="0"/>
              <a:t>Focus on producing winter themed sweatshirts and long-sleeved tees</a:t>
            </a:r>
          </a:p>
          <a:p>
            <a:r>
              <a:rPr lang="en-US" dirty="0"/>
              <a:t>Addresses seasonality issue</a:t>
            </a:r>
          </a:p>
          <a:p>
            <a:r>
              <a:rPr lang="en-US" dirty="0"/>
              <a:t>Consider selling existing tees at discounted rate for future Black Friday/Cyber Monday and holiday sales</a:t>
            </a:r>
          </a:p>
          <a:p>
            <a:r>
              <a:rPr lang="en-US" dirty="0"/>
              <a:t>Further address seasonality &amp; global awareness issues by advertising the brand in in-flight magazines of high-end airlines such as Aer Lingus and Emirates during Christmas and other holidays, when Irish immigrants living in Southern Hemisphere come home and seek to purchase high quality gifts on flight back.</a:t>
            </a:r>
          </a:p>
          <a:p>
            <a:r>
              <a:rPr lang="en-US" dirty="0"/>
              <a:t>Heightened perceived brand status.</a:t>
            </a:r>
          </a:p>
          <a:p>
            <a:r>
              <a:rPr lang="en-US" dirty="0"/>
              <a:t>Increase presence at events like The Gathering, Sea Sessions, Lahinch Golf.</a:t>
            </a:r>
          </a:p>
          <a:p>
            <a:r>
              <a:rPr lang="en-US" dirty="0"/>
              <a:t>Partner with visitor centers around Ireland and Guided Tour companies such as Paddy Wagon, who have agreements with high-end local souvenir stores around Ireland, bringing thousands of foreign tourists into them daily. Start off by exhibiting products in these shops for a commission fee. </a:t>
            </a:r>
          </a:p>
          <a:p>
            <a:r>
              <a:rPr lang="en-US" dirty="0"/>
              <a:t>Partner with luxury hotels in Dublin to display promotional material on their information stands (use organic materials proposed in Step 1 of short term strategy) or alternatively sell products through local hotel stores that are present in most high-end hotels.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 long term goals: </a:t>
            </a:r>
            <a:r>
              <a:rPr lang="en-IE" sz="1200" dirty="0"/>
              <a:t>Develop a community within target market, initially Ireland with hopes of eventually connecting with diaspora in Australian/US markets, Increase sales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Diverse/unclear content – is it always about ‘</a:t>
            </a:r>
            <a:r>
              <a:rPr lang="en-US" dirty="0" err="1"/>
              <a:t>Irishness</a:t>
            </a:r>
            <a:r>
              <a:rPr lang="en-US" dirty="0"/>
              <a:t>’? Surfing related? Is the message always clear to international buyers?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1" u="none" strike="noStrike" kern="1200" dirty="0">
                <a:solidFill>
                  <a:schemeClr val="tx1"/>
                </a:solidFill>
                <a:effectLst/>
                <a:latin typeface="+mn-lt"/>
                <a:ea typeface="+mn-ea"/>
                <a:cs typeface="+mn-cs"/>
              </a:rPr>
              <a:t>Debatably Irish retailers and Irish diaspora will be similar in characteristics when it comes to shopping. </a:t>
            </a:r>
            <a:r>
              <a:rPr lang="en-US" sz="1200" b="0" i="1" u="none" strike="noStrike" kern="1200" baseline="0" dirty="0">
                <a:solidFill>
                  <a:schemeClr val="tx1"/>
                </a:solidFill>
                <a:effectLst/>
                <a:latin typeface="+mn-lt"/>
                <a:ea typeface="+mn-ea"/>
                <a:cs typeface="+mn-cs"/>
              </a:rPr>
              <a:t>Ireland and Japanese consumers both engage in large amounts of retail shopping with both countries consumers being attracted to eco-friendly products.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IE" sz="1200" kern="1200" dirty="0">
                <a:solidFill>
                  <a:schemeClr val="tx1"/>
                </a:solidFill>
                <a:effectLst/>
                <a:latin typeface="+mn-lt"/>
                <a:ea typeface="+mn-ea"/>
                <a:cs typeface="+mn-cs"/>
              </a:rPr>
              <a:t>Irish Retail Consumers	</a:t>
            </a:r>
          </a:p>
          <a:p>
            <a:r>
              <a:rPr lang="en-IE" sz="1200" kern="1200" dirty="0">
                <a:solidFill>
                  <a:schemeClr val="tx1"/>
                </a:solidFill>
                <a:effectLst/>
                <a:latin typeface="+mn-lt"/>
                <a:ea typeface="+mn-ea"/>
                <a:cs typeface="+mn-cs"/>
              </a:rPr>
              <a:t>•Remains cautious and value-conscious.	</a:t>
            </a:r>
          </a:p>
          <a:p>
            <a:r>
              <a:rPr lang="en-IE" sz="1200" kern="1200" dirty="0">
                <a:solidFill>
                  <a:schemeClr val="tx1"/>
                </a:solidFill>
                <a:effectLst/>
                <a:latin typeface="+mn-lt"/>
                <a:ea typeface="+mn-ea"/>
                <a:cs typeface="+mn-cs"/>
              </a:rPr>
              <a:t>•77% willing to pay for same or next day delivery.	</a:t>
            </a:r>
          </a:p>
          <a:p>
            <a:r>
              <a:rPr lang="en-IE" sz="1200" kern="1200" dirty="0">
                <a:solidFill>
                  <a:schemeClr val="tx1"/>
                </a:solidFill>
                <a:effectLst/>
                <a:latin typeface="+mn-lt"/>
                <a:ea typeface="+mn-ea"/>
                <a:cs typeface="+mn-cs"/>
              </a:rPr>
              <a:t>•Mobile shoppers	</a:t>
            </a:r>
          </a:p>
          <a:p>
            <a:r>
              <a:rPr lang="en-IE" sz="1200" kern="1200" dirty="0">
                <a:solidFill>
                  <a:schemeClr val="tx1"/>
                </a:solidFill>
                <a:effectLst/>
                <a:latin typeface="+mn-lt"/>
                <a:ea typeface="+mn-ea"/>
                <a:cs typeface="+mn-cs"/>
              </a:rPr>
              <a:t>•Driven to purchase by social media	</a:t>
            </a:r>
          </a:p>
          <a:p>
            <a:r>
              <a:rPr lang="en-IE" sz="1200" kern="1200" dirty="0">
                <a:solidFill>
                  <a:schemeClr val="tx1"/>
                </a:solidFill>
                <a:effectLst/>
                <a:latin typeface="+mn-lt"/>
                <a:ea typeface="+mn-ea"/>
                <a:cs typeface="+mn-cs"/>
              </a:rPr>
              <a:t> </a:t>
            </a:r>
          </a:p>
          <a:p>
            <a:r>
              <a:rPr lang="en-IE" sz="1200" kern="1200" dirty="0">
                <a:solidFill>
                  <a:schemeClr val="tx1"/>
                </a:solidFill>
                <a:effectLst/>
                <a:latin typeface="+mn-lt"/>
                <a:ea typeface="+mn-ea"/>
                <a:cs typeface="+mn-cs"/>
              </a:rPr>
              <a:t>Japanese Retail Consumers</a:t>
            </a:r>
          </a:p>
          <a:p>
            <a:r>
              <a:rPr lang="en-IE" sz="1200" kern="1200" dirty="0">
                <a:solidFill>
                  <a:schemeClr val="tx1"/>
                </a:solidFill>
                <a:effectLst/>
                <a:latin typeface="+mn-lt"/>
                <a:ea typeface="+mn-ea"/>
                <a:cs typeface="+mn-cs"/>
              </a:rPr>
              <a:t>•Novelty seeking.</a:t>
            </a:r>
          </a:p>
          <a:p>
            <a:r>
              <a:rPr lang="en-IE" sz="1200" kern="1200" dirty="0">
                <a:solidFill>
                  <a:schemeClr val="tx1"/>
                </a:solidFill>
                <a:effectLst/>
                <a:latin typeface="+mn-lt"/>
                <a:ea typeface="+mn-ea"/>
                <a:cs typeface="+mn-cs"/>
              </a:rPr>
              <a:t>•High quality standards and service expectations.</a:t>
            </a:r>
          </a:p>
          <a:p>
            <a:r>
              <a:rPr lang="en-IE" sz="1200" kern="1200" dirty="0">
                <a:solidFill>
                  <a:schemeClr val="tx1"/>
                </a:solidFill>
                <a:effectLst/>
                <a:latin typeface="+mn-lt"/>
                <a:ea typeface="+mn-ea"/>
                <a:cs typeface="+mn-cs"/>
              </a:rPr>
              <a:t>•Enjoy ‘fun’ element of shopping.</a:t>
            </a:r>
          </a:p>
          <a:p>
            <a:r>
              <a:rPr lang="en-IE" sz="1200" kern="1200" dirty="0">
                <a:solidFill>
                  <a:schemeClr val="tx1"/>
                </a:solidFill>
                <a:effectLst/>
                <a:latin typeface="+mn-lt"/>
                <a:ea typeface="+mn-ea"/>
                <a:cs typeface="+mn-cs"/>
              </a:rPr>
              <a:t>•Attractiveness of imported goods.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effectLst/>
              </a:rPr>
              <a:t>PricewaterhouseCoopers Irish Retail and Consumer Report 2018 — Planning for disruption. </a:t>
            </a:r>
            <a:r>
              <a:rPr lang="en-IE" i="1" dirty="0">
                <a:effectLst/>
              </a:rPr>
              <a:t>PwC</a:t>
            </a:r>
            <a:r>
              <a:rPr lang="en-IE" dirty="0">
                <a:effectLst/>
              </a:rPr>
              <a:t>. Available from: </a:t>
            </a:r>
            <a:r>
              <a:rPr lang="en-IE" dirty="0">
                <a:effectLst/>
                <a:hlinkClick r:id="rId3"/>
              </a:rPr>
              <a:t>https://www.pwc.ie/reports/retail-consumer-report-2018.html</a:t>
            </a:r>
            <a:r>
              <a:rPr lang="en-IE" dirty="0">
                <a:effectLst/>
              </a:rPr>
              <a:t> [Accessed November 23,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effectLst/>
              </a:rPr>
              <a:t>The Japanese Consumer Mindset | LinkedIn. Available from: </a:t>
            </a:r>
            <a:r>
              <a:rPr lang="en-IE" dirty="0">
                <a:effectLst/>
                <a:hlinkClick r:id="rId4"/>
              </a:rPr>
              <a:t>https://www.linkedin.com/pulse/japanese-consumer-mindset-philippe-huysveld-ir-mba/</a:t>
            </a:r>
            <a:r>
              <a:rPr lang="en-IE" dirty="0">
                <a:effectLst/>
              </a:rPr>
              <a:t> [Accessed November 23,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p>
            <a:endParaRPr lang="en-US" dirty="0"/>
          </a:p>
          <a:p>
            <a:endParaRPr lang="ru-RU" dirty="0"/>
          </a:p>
        </p:txBody>
      </p:sp>
      <p:sp>
        <p:nvSpPr>
          <p:cNvPr id="4" name="Номер слайда 3"/>
          <p:cNvSpPr>
            <a:spLocks noGrp="1"/>
          </p:cNvSpPr>
          <p:nvPr>
            <p:ph type="sldNum" sz="quarter" idx="10"/>
          </p:nvPr>
        </p:nvSpPr>
        <p:spPr/>
        <p:txBody>
          <a:bodyPr/>
          <a:lstStyle/>
          <a:p>
            <a:fld id="{97333704-A23E-0148-A375-459C94F9F568}" type="slidenum">
              <a:rPr lang="en-US" smtClean="0"/>
              <a:t>17</a:t>
            </a:fld>
            <a:endParaRPr lang="en-US"/>
          </a:p>
        </p:txBody>
      </p:sp>
    </p:spTree>
    <p:extLst>
      <p:ext uri="{BB962C8B-B14F-4D97-AF65-F5344CB8AC3E}">
        <p14:creationId xmlns:p14="http://schemas.microsoft.com/office/powerpoint/2010/main" val="120785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u="none" strike="noStrike" kern="1200" dirty="0">
                <a:solidFill>
                  <a:schemeClr val="tx1"/>
                </a:solidFill>
                <a:effectLst/>
                <a:latin typeface="+mn-lt"/>
                <a:ea typeface="+mn-ea"/>
                <a:cs typeface="+mn-cs"/>
              </a:rPr>
              <a:t>Send t-shirts to influencers/models in hope that they wear/post them without paying them is Mary’s current strategy towards influencer marketing. </a:t>
            </a:r>
          </a:p>
          <a:p>
            <a:endParaRPr lang="en-IE" sz="1200" b="0" i="0" u="none" strike="noStrike" kern="1200" dirty="0">
              <a:solidFill>
                <a:schemeClr val="tx1"/>
              </a:solidFill>
              <a:effectLst/>
              <a:latin typeface="+mn-lt"/>
              <a:ea typeface="+mn-ea"/>
              <a:cs typeface="+mn-cs"/>
            </a:endParaRPr>
          </a:p>
          <a:p>
            <a:r>
              <a:rPr lang="en-IE" sz="1200" b="0" i="0" u="none" strike="noStrike" kern="1200" dirty="0">
                <a:solidFill>
                  <a:schemeClr val="tx1"/>
                </a:solidFill>
                <a:effectLst/>
                <a:latin typeface="+mn-lt"/>
                <a:ea typeface="+mn-ea"/>
                <a:cs typeface="+mn-cs"/>
              </a:rPr>
              <a:t>In most cases it is not enough to send a t-shirt ‘hoping’ that they like it and wear on their own accord while simultaneously posting about it online. We feel like Mary is underestimating the power of influencer marketing in promoting her brand. There is the option to pay online influencers who are known for being eco-friendly ambassadors, where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also have control over the </a:t>
            </a:r>
            <a:r>
              <a:rPr lang="en-IE" sz="1200" b="0" i="0" u="none" strike="noStrike" kern="1200" dirty="0" err="1">
                <a:solidFill>
                  <a:schemeClr val="tx1"/>
                </a:solidFill>
                <a:effectLst/>
                <a:latin typeface="+mn-lt"/>
                <a:ea typeface="+mn-ea"/>
                <a:cs typeface="+mn-cs"/>
              </a:rPr>
              <a:t>messagint</a:t>
            </a:r>
            <a:r>
              <a:rPr lang="en-IE" sz="1200" b="0" i="0" u="none" strike="noStrike" kern="1200" dirty="0">
                <a:solidFill>
                  <a:schemeClr val="tx1"/>
                </a:solidFill>
                <a:effectLst/>
                <a:latin typeface="+mn-lt"/>
                <a:ea typeface="+mn-ea"/>
                <a:cs typeface="+mn-cs"/>
              </a:rPr>
              <a:t> hat accompanies the t-shirt </a:t>
            </a:r>
            <a:r>
              <a:rPr lang="en-IE" sz="1200" b="0" i="0" u="none" strike="noStrike" kern="1200" dirty="0" err="1">
                <a:solidFill>
                  <a:schemeClr val="tx1"/>
                </a:solidFill>
                <a:effectLst/>
                <a:latin typeface="+mn-lt"/>
                <a:ea typeface="+mn-ea"/>
                <a:cs typeface="+mn-cs"/>
              </a:rPr>
              <a:t>feature.We</a:t>
            </a:r>
            <a:r>
              <a:rPr lang="en-IE" sz="1200" b="0" i="0" u="none" strike="noStrike" kern="1200" dirty="0">
                <a:solidFill>
                  <a:schemeClr val="tx1"/>
                </a:solidFill>
                <a:effectLst/>
                <a:latin typeface="+mn-lt"/>
                <a:ea typeface="+mn-ea"/>
                <a:cs typeface="+mn-cs"/>
              </a:rPr>
              <a:t> reached out to Niamh O’Sullivan, an Irish micro-influencer who has worked with a variety of well-established brands. If she were to promote </a:t>
            </a:r>
            <a:r>
              <a:rPr lang="en-IE" sz="1200" b="0" i="0" u="none" strike="noStrike" kern="1200" dirty="0" err="1">
                <a:solidFill>
                  <a:schemeClr val="tx1"/>
                </a:solidFill>
                <a:effectLst/>
                <a:latin typeface="+mn-lt"/>
                <a:ea typeface="+mn-ea"/>
                <a:cs typeface="+mn-cs"/>
              </a:rPr>
              <a:t>Tonns</a:t>
            </a:r>
            <a:r>
              <a:rPr lang="en-IE" sz="1200" b="0" i="0" u="none" strike="noStrike" kern="1200" dirty="0">
                <a:solidFill>
                  <a:schemeClr val="tx1"/>
                </a:solidFill>
                <a:effectLst/>
                <a:latin typeface="+mn-lt"/>
                <a:ea typeface="+mn-ea"/>
                <a:cs typeface="+mn-cs"/>
              </a:rPr>
              <a:t> products we have no doubt that it would increase sales.</a:t>
            </a:r>
            <a:endParaRPr lang="en-US" dirty="0"/>
          </a:p>
          <a:p>
            <a:endParaRPr lang="en-US" dirty="0"/>
          </a:p>
          <a:p>
            <a:r>
              <a:rPr lang="en-US"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effectLst/>
              </a:rPr>
              <a:t>How to work with influencers | WARC. Available from: </a:t>
            </a:r>
            <a:r>
              <a:rPr lang="en-IE" dirty="0">
                <a:effectLst/>
                <a:hlinkClick r:id="rId3"/>
              </a:rPr>
              <a:t>https://www-warc-com.dcu.idm.oclc.org/content/article/bestprac/how_to_work_with_influencers/111229</a:t>
            </a:r>
            <a:r>
              <a:rPr lang="en-IE" dirty="0">
                <a:effectLst/>
              </a:rPr>
              <a:t> [Accessed November 20, 2018].</a:t>
            </a:r>
          </a:p>
          <a:p>
            <a:endParaRPr lang="en-US" dirty="0"/>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18</a:t>
            </a:fld>
            <a:endParaRPr lang="en-US"/>
          </a:p>
        </p:txBody>
      </p:sp>
    </p:spTree>
    <p:extLst>
      <p:ext uri="{BB962C8B-B14F-4D97-AF65-F5344CB8AC3E}">
        <p14:creationId xmlns:p14="http://schemas.microsoft.com/office/powerpoint/2010/main" val="359500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a:t>Sustainable Packaging</a:t>
            </a:r>
          </a:p>
          <a:p>
            <a:pPr marL="0" marR="0" indent="0" algn="l" defTabSz="914400" rtl="0" eaLnBrk="1" fontAlgn="auto" latinLnBrk="0" hangingPunct="1">
              <a:lnSpc>
                <a:spcPct val="100000"/>
              </a:lnSpc>
              <a:spcBef>
                <a:spcPts val="0"/>
              </a:spcBef>
              <a:spcAft>
                <a:spcPts val="0"/>
              </a:spcAft>
              <a:buClrTx/>
              <a:buSzTx/>
              <a:buFontTx/>
              <a:buNone/>
              <a:tabLst/>
              <a:defRPr/>
            </a:pPr>
            <a:r>
              <a:rPr lang="en-US" u="none" dirty="0"/>
              <a:t>Sustainable packaging that may include </a:t>
            </a:r>
            <a:r>
              <a:rPr lang="en-US" u="none" dirty="0" err="1"/>
              <a:t>plantable</a:t>
            </a:r>
            <a:r>
              <a:rPr lang="en-US" u="none" dirty="0"/>
              <a:t> wrapping and tags that are still novel and draw attention from the public. We researched how much such packaging might cost and found out that on average </a:t>
            </a:r>
            <a:r>
              <a:rPr lang="en-US" u="none" dirty="0" err="1"/>
              <a:t>plantable</a:t>
            </a:r>
            <a:r>
              <a:rPr lang="en-US" u="none" dirty="0"/>
              <a:t> tags are less expensive than ordinary ones. Example: https://</a:t>
            </a:r>
            <a:r>
              <a:rPr lang="en-US" u="none" dirty="0" err="1"/>
              <a:t>www.etsy.com</a:t>
            </a:r>
            <a:r>
              <a:rPr lang="en-US" u="none" dirty="0"/>
              <a:t>/listing/208448727/seed-paper-giftproduct-tags-125-wide-by?ga_order=</a:t>
            </a:r>
            <a:r>
              <a:rPr lang="en-US" u="none" dirty="0" err="1"/>
              <a:t>most_relevant&amp;ga_search_type</a:t>
            </a:r>
            <a:r>
              <a:rPr lang="en-US" u="none" dirty="0"/>
              <a:t>=</a:t>
            </a:r>
            <a:r>
              <a:rPr lang="en-US" u="none" dirty="0" err="1"/>
              <a:t>all&amp;ga_view_type</a:t>
            </a:r>
            <a:r>
              <a:rPr lang="en-US" u="none" dirty="0"/>
              <a:t>=</a:t>
            </a:r>
            <a:r>
              <a:rPr lang="en-US" u="none" dirty="0" err="1"/>
              <a:t>gallery&amp;ga_search_query</a:t>
            </a:r>
            <a:r>
              <a:rPr lang="en-US" u="none" dirty="0"/>
              <a:t>=</a:t>
            </a:r>
            <a:r>
              <a:rPr lang="en-US" u="none" dirty="0" err="1"/>
              <a:t>plantable+gift+tags&amp;ref</a:t>
            </a:r>
            <a:r>
              <a:rPr lang="en-US" u="none" dirty="0"/>
              <a:t>=sc_gallery-1-4&amp;plkey=6ca15998dabc10e095ef3a4aa17acfe547b3baac%3A208448727. Such tags can be </a:t>
            </a:r>
            <a:r>
              <a:rPr lang="en-US" u="none" dirty="0" err="1"/>
              <a:t>customised</a:t>
            </a:r>
            <a:r>
              <a:rPr lang="en-US" u="non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dirty="0"/>
              <a:t>CSR Strategy</a:t>
            </a:r>
            <a:br>
              <a:rPr lang="en-US" dirty="0"/>
            </a:br>
            <a:r>
              <a:rPr lang="en-IE" dirty="0"/>
              <a:t>CSR based marketing strategy could be extremely effective for </a:t>
            </a:r>
            <a:r>
              <a:rPr lang="en-IE" dirty="0" err="1"/>
              <a:t>Tonn</a:t>
            </a:r>
            <a:r>
              <a:rPr lang="en-IE" dirty="0"/>
              <a:t> in the promotion of their brand while simultaneously doing good for the local environment and cementing their image as a eco-aware brand. Our idea for </a:t>
            </a:r>
            <a:r>
              <a:rPr lang="en-IE" dirty="0" err="1"/>
              <a:t>Tonn</a:t>
            </a:r>
            <a:r>
              <a:rPr lang="en-IE" dirty="0"/>
              <a:t> was for them to co-ordinate or sponsor a beach clean-up </a:t>
            </a:r>
          </a:p>
          <a:p>
            <a:pPr marL="0" marR="0" indent="0" algn="l" defTabSz="914400" rtl="0" eaLnBrk="1" fontAlgn="auto" latinLnBrk="0" hangingPunct="1">
              <a:lnSpc>
                <a:spcPct val="100000"/>
              </a:lnSpc>
              <a:spcBef>
                <a:spcPts val="0"/>
              </a:spcBef>
              <a:spcAft>
                <a:spcPts val="0"/>
              </a:spcAft>
              <a:buClrTx/>
              <a:buSzTx/>
              <a:buFontTx/>
              <a:buNone/>
              <a:tabLst/>
              <a:defRPr/>
            </a:pPr>
            <a:r>
              <a:rPr lang="en-IE" dirty="0"/>
              <a:t>Again, Mary’s PR contacts could be utilised and suitable influencers could be invited, in hopes of generating some free media.</a:t>
            </a:r>
          </a:p>
          <a:p>
            <a:pPr marL="0" marR="0" indent="0" algn="l" defTabSz="914400" rtl="0" eaLnBrk="1" fontAlgn="auto" latinLnBrk="0" hangingPunct="1">
              <a:lnSpc>
                <a:spcPct val="100000"/>
              </a:lnSpc>
              <a:spcBef>
                <a:spcPts val="0"/>
              </a:spcBef>
              <a:spcAft>
                <a:spcPts val="0"/>
              </a:spcAft>
              <a:buClrTx/>
              <a:buSzTx/>
              <a:buFontTx/>
              <a:buNone/>
              <a:tabLst/>
              <a:defRPr/>
            </a:pPr>
            <a:r>
              <a:rPr lang="en-IE" dirty="0"/>
              <a:t>Photographer for new content. The goal of this strategy would again be to build awareness amongst </a:t>
            </a:r>
            <a:r>
              <a:rPr lang="en-IE" dirty="0" err="1"/>
              <a:t>Tonn’s</a:t>
            </a:r>
            <a:r>
              <a:rPr lang="en-IE" dirty="0"/>
              <a:t> target market, environmentally concerned people. </a:t>
            </a:r>
            <a:br>
              <a:rPr lang="en-US" dirty="0"/>
            </a:br>
            <a:br>
              <a:rPr lang="en-US" dirty="0"/>
            </a:br>
            <a:r>
              <a:rPr lang="en-US" u="sng" dirty="0"/>
              <a:t>Influencer Marketing</a:t>
            </a:r>
            <a:br>
              <a:rPr lang="en-US" dirty="0"/>
            </a:br>
            <a:r>
              <a:rPr lang="en-US" dirty="0"/>
              <a:t>We believe that influencer marketing could be </a:t>
            </a:r>
            <a:r>
              <a:rPr lang="en-IE" dirty="0"/>
              <a:t>extremely useful for </a:t>
            </a:r>
            <a:r>
              <a:rPr lang="en-IE" dirty="0" err="1"/>
              <a:t>Tonn</a:t>
            </a:r>
            <a:r>
              <a:rPr lang="en-IE" dirty="0"/>
              <a:t> to increase awareness of brand among their target audience. We would consider </a:t>
            </a:r>
            <a:r>
              <a:rPr lang="en-IE" dirty="0" err="1"/>
              <a:t>Tonn’s</a:t>
            </a:r>
            <a:r>
              <a:rPr lang="en-IE" dirty="0"/>
              <a:t> target audience as wide as anyone who likes to consumer high quality eco-friendly products, be that male or female of a relatively wide age grouping. The rise of influencers also means it is more important than ever to be picking the right one, the authenticity of the link between the influencer and the product is extremely important in terms of customer adoption. A Forbes article (2018) also describes influencer marketing as a way in which marketers can shorten the path to purchase.</a:t>
            </a:r>
          </a:p>
          <a:p>
            <a:pPr marL="0" marR="0" indent="0" algn="l" defTabSz="914400" rtl="0" eaLnBrk="1" fontAlgn="auto" latinLnBrk="0" hangingPunct="1">
              <a:lnSpc>
                <a:spcPct val="100000"/>
              </a:lnSpc>
              <a:spcBef>
                <a:spcPts val="0"/>
              </a:spcBef>
              <a:spcAft>
                <a:spcPts val="0"/>
              </a:spcAft>
              <a:buClrTx/>
              <a:buSzTx/>
              <a:buFontTx/>
              <a:buNone/>
              <a:tabLst/>
              <a:defRPr/>
            </a:pPr>
            <a:br>
              <a:rPr lang="en-IE" dirty="0"/>
            </a:br>
            <a:r>
              <a:rPr lang="en-IE" dirty="0"/>
              <a:t>We reached out to what we thought the ’ideal influencer’ for </a:t>
            </a:r>
            <a:r>
              <a:rPr lang="en-IE" dirty="0" err="1"/>
              <a:t>Tonn</a:t>
            </a:r>
            <a:r>
              <a:rPr lang="en-IE" dirty="0"/>
              <a:t> would be. Niamh O’Sullivan is a 20 something blogger from Kildare who specialises in Lifestyle and Fashion. She is always promoting (sometimes paid, sometimes organic) Irish and or Sustainable products to her fans. </a:t>
            </a:r>
          </a:p>
          <a:p>
            <a:pPr marL="0" marR="0" indent="0" algn="l" defTabSz="914400" rtl="0" eaLnBrk="1" fontAlgn="auto" latinLnBrk="0" hangingPunct="1">
              <a:lnSpc>
                <a:spcPct val="100000"/>
              </a:lnSpc>
              <a:spcBef>
                <a:spcPts val="0"/>
              </a:spcBef>
              <a:spcAft>
                <a:spcPts val="0"/>
              </a:spcAft>
              <a:buClrTx/>
              <a:buSzTx/>
              <a:buFontTx/>
              <a:buNone/>
              <a:tabLst/>
              <a:defRPr/>
            </a:pPr>
            <a:r>
              <a:rPr lang="en-IE" dirty="0"/>
              <a:t>We messaged Niamh, inquiring about the usual cost/procedure for a brand sponsoring a post on her Instagram. Below is her reply,</a:t>
            </a:r>
            <a:br>
              <a:rPr lang="en-IE" dirty="0"/>
            </a:br>
            <a:r>
              <a:rPr lang="en-IE" i="1" dirty="0"/>
              <a:t>‘</a:t>
            </a:r>
            <a:r>
              <a:rPr lang="en-IE" sz="1200" b="0" i="1" u="none" strike="noStrike" kern="1200" dirty="0">
                <a:solidFill>
                  <a:schemeClr val="tx1"/>
                </a:solidFill>
                <a:effectLst/>
                <a:latin typeface="+mn-lt"/>
                <a:ea typeface="+mn-ea"/>
                <a:cs typeface="+mn-cs"/>
              </a:rPr>
              <a:t>Hey! Usually if a brand wants to work together on something specific and if they want to control the messaging, then there would be a fee involved. But for me personally because I want to try and push small businesses and especially Irish and ethical ones, I would definitely be happy to promote it myself as long as I can do what works for me and my audience. Just because it aligns so well with what I’m talking about in general’</a:t>
            </a:r>
          </a:p>
          <a:p>
            <a:pPr marL="0" marR="0" indent="0" algn="l" defTabSz="914400" rtl="0" eaLnBrk="1" fontAlgn="auto" latinLnBrk="0" hangingPunct="1">
              <a:lnSpc>
                <a:spcPct val="100000"/>
              </a:lnSpc>
              <a:spcBef>
                <a:spcPts val="0"/>
              </a:spcBef>
              <a:spcAft>
                <a:spcPts val="0"/>
              </a:spcAft>
              <a:buClrTx/>
              <a:buSzTx/>
              <a:buFontTx/>
              <a:buNone/>
              <a:tabLst/>
              <a:defRPr/>
            </a:pPr>
            <a:endParaRPr lang="en-IE" sz="1200" b="0" i="1"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E" sz="1200" b="1" i="0" u="sng" strike="noStrike" kern="1200" dirty="0">
                <a:solidFill>
                  <a:schemeClr val="tx1"/>
                </a:solidFill>
                <a:effectLst/>
                <a:latin typeface="+mn-lt"/>
                <a:ea typeface="+mn-ea"/>
                <a:cs typeface="+mn-cs"/>
              </a:rPr>
              <a:t>CRM (</a:t>
            </a:r>
            <a:r>
              <a:rPr lang="en-IE" sz="1200" b="1" i="0" u="sng" strike="noStrike" kern="1200" dirty="0" err="1">
                <a:solidFill>
                  <a:schemeClr val="tx1"/>
                </a:solidFill>
                <a:effectLst/>
                <a:latin typeface="+mn-lt"/>
                <a:ea typeface="+mn-ea"/>
                <a:cs typeface="+mn-cs"/>
              </a:rPr>
              <a:t>Tonn</a:t>
            </a:r>
            <a:r>
              <a:rPr lang="en-IE" sz="1200" b="1" i="0" u="sng" strike="noStrike" kern="1200" dirty="0">
                <a:solidFill>
                  <a:schemeClr val="tx1"/>
                </a:solidFill>
                <a:effectLst/>
                <a:latin typeface="+mn-lt"/>
                <a:ea typeface="+mn-ea"/>
                <a:cs typeface="+mn-cs"/>
              </a:rPr>
              <a:t> </a:t>
            </a:r>
            <a:r>
              <a:rPr lang="en-IE" sz="1200" b="1" i="0" u="sng" strike="noStrike" kern="1200" dirty="0" err="1">
                <a:solidFill>
                  <a:schemeClr val="tx1"/>
                </a:solidFill>
                <a:effectLst/>
                <a:latin typeface="+mn-lt"/>
                <a:ea typeface="+mn-ea"/>
                <a:cs typeface="+mn-cs"/>
              </a:rPr>
              <a:t>Clonn</a:t>
            </a:r>
            <a:r>
              <a:rPr lang="en-IE" sz="1200" b="1" i="0" u="sng" strike="noStrike" kern="1200" dirty="0">
                <a:solidFill>
                  <a:schemeClr val="tx1"/>
                </a:solidFill>
                <a:effectLst/>
                <a:latin typeface="+mn-lt"/>
                <a:ea typeface="+mn-ea"/>
                <a:cs typeface="+mn-cs"/>
              </a:rPr>
              <a:t>)</a:t>
            </a:r>
            <a:br>
              <a:rPr lang="en-IE" sz="1200" b="1" i="0" u="sng" strike="noStrike" kern="1200" dirty="0">
                <a:solidFill>
                  <a:schemeClr val="tx1"/>
                </a:solidFill>
                <a:effectLst/>
                <a:latin typeface="+mn-lt"/>
                <a:ea typeface="+mn-ea"/>
                <a:cs typeface="+mn-cs"/>
              </a:rPr>
            </a:br>
            <a:r>
              <a:rPr lang="en-IE" sz="1200" b="0" i="0" u="none" strike="noStrike" kern="1200" dirty="0" err="1">
                <a:solidFill>
                  <a:schemeClr val="tx1"/>
                </a:solidFill>
                <a:effectLst/>
                <a:latin typeface="+mn-lt"/>
                <a:ea typeface="+mn-ea"/>
                <a:cs typeface="+mn-cs"/>
              </a:rPr>
              <a:t>Utilsing</a:t>
            </a:r>
            <a:r>
              <a:rPr lang="en-IE" sz="1200" b="0" i="0" u="none" strike="noStrike" kern="1200" dirty="0">
                <a:solidFill>
                  <a:schemeClr val="tx1"/>
                </a:solidFill>
                <a:effectLst/>
                <a:latin typeface="+mn-lt"/>
                <a:ea typeface="+mn-ea"/>
                <a:cs typeface="+mn-cs"/>
              </a:rPr>
              <a:t> a CRM system is no longer an option for businesses operating online, it is essential. Connecting with </a:t>
            </a:r>
            <a:r>
              <a:rPr lang="en-IE" sz="1200" b="0" i="0" u="none" strike="noStrike" kern="1200" dirty="0" err="1">
                <a:solidFill>
                  <a:schemeClr val="tx1"/>
                </a:solidFill>
                <a:effectLst/>
                <a:latin typeface="+mn-lt"/>
                <a:ea typeface="+mn-ea"/>
                <a:cs typeface="+mn-cs"/>
              </a:rPr>
              <a:t>Tonn’s</a:t>
            </a:r>
            <a:r>
              <a:rPr lang="en-IE" sz="1200" b="0" i="0" u="none" strike="noStrike" kern="1200" dirty="0">
                <a:solidFill>
                  <a:schemeClr val="tx1"/>
                </a:solidFill>
                <a:effectLst/>
                <a:latin typeface="+mn-lt"/>
                <a:ea typeface="+mn-ea"/>
                <a:cs typeface="+mn-cs"/>
              </a:rPr>
              <a:t> regular clients and inviting them to be a part of the ‘</a:t>
            </a:r>
            <a:r>
              <a:rPr lang="en-IE" sz="1200" b="0" i="0" u="none" strike="noStrike" kern="1200" dirty="0" err="1">
                <a:solidFill>
                  <a:schemeClr val="tx1"/>
                </a:solidFill>
                <a:effectLst/>
                <a:latin typeface="+mn-lt"/>
                <a:ea typeface="+mn-ea"/>
                <a:cs typeface="+mn-cs"/>
              </a:rPr>
              <a:t>Tonn-Clonn</a:t>
            </a:r>
            <a:r>
              <a:rPr lang="en-IE" sz="1200" b="0" i="0" u="none" strike="noStrike" kern="1200" dirty="0">
                <a:solidFill>
                  <a:schemeClr val="tx1"/>
                </a:solidFill>
                <a:effectLst/>
                <a:latin typeface="+mn-lt"/>
                <a:ea typeface="+mn-ea"/>
                <a:cs typeface="+mn-cs"/>
              </a:rPr>
              <a:t>’ will result in better customer relationships, better customer service and improved sales and revenue. The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a:t>
            </a:r>
            <a:r>
              <a:rPr lang="en-IE" sz="1200" b="0" i="0" u="none" strike="noStrike" kern="1200" dirty="0" err="1">
                <a:solidFill>
                  <a:schemeClr val="tx1"/>
                </a:solidFill>
                <a:effectLst/>
                <a:latin typeface="+mn-lt"/>
                <a:ea typeface="+mn-ea"/>
                <a:cs typeface="+mn-cs"/>
              </a:rPr>
              <a:t>Clonn</a:t>
            </a:r>
            <a:r>
              <a:rPr lang="en-IE" sz="1200" b="0" i="0" u="none" strike="noStrike" kern="1200" dirty="0">
                <a:solidFill>
                  <a:schemeClr val="tx1"/>
                </a:solidFill>
                <a:effectLst/>
                <a:latin typeface="+mn-lt"/>
                <a:ea typeface="+mn-ea"/>
                <a:cs typeface="+mn-cs"/>
              </a:rPr>
              <a:t>’ is a way to connect with the Irish Diaspora and people who are passionate about the brand. </a:t>
            </a:r>
          </a:p>
          <a:p>
            <a:pPr marL="0" marR="0" indent="0" algn="l" defTabSz="914400" rtl="0" eaLnBrk="1" fontAlgn="auto" latinLnBrk="0" hangingPunct="1">
              <a:lnSpc>
                <a:spcPct val="100000"/>
              </a:lnSpc>
              <a:spcBef>
                <a:spcPts val="0"/>
              </a:spcBef>
              <a:spcAft>
                <a:spcPts val="0"/>
              </a:spcAft>
              <a:buClrTx/>
              <a:buSzTx/>
              <a:buFontTx/>
              <a:buNone/>
              <a:tabLst/>
              <a:defRPr/>
            </a:pPr>
            <a:endParaRPr lang="en-IE"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There is a wide range CRM software available, which cater to the different needs to different businesses, and offered at different levels (</a:t>
            </a:r>
            <a:r>
              <a:rPr lang="en-IE" sz="1200" b="0" i="0" u="none" strike="noStrike" kern="1200" dirty="0" err="1">
                <a:solidFill>
                  <a:schemeClr val="tx1"/>
                </a:solidFill>
                <a:effectLst/>
                <a:latin typeface="+mn-lt"/>
                <a:ea typeface="+mn-ea"/>
                <a:cs typeface="+mn-cs"/>
              </a:rPr>
              <a:t>Buttle</a:t>
            </a:r>
            <a:r>
              <a:rPr lang="en-IE" sz="1200" b="0" i="0" u="none" strike="noStrike" kern="1200" dirty="0">
                <a:solidFill>
                  <a:schemeClr val="tx1"/>
                </a:solidFill>
                <a:effectLst/>
                <a:latin typeface="+mn-lt"/>
                <a:ea typeface="+mn-ea"/>
                <a:cs typeface="+mn-cs"/>
              </a:rPr>
              <a:t>, 2015), so Mary can choose one that suits her needs as her market expands and grows. This system will benefit customer satisfaction and ultimately drive sales and word of mouth marketing due to good customer service. </a:t>
            </a:r>
          </a:p>
          <a:p>
            <a:pPr marL="0" marR="0" indent="0" algn="l" defTabSz="914400" rtl="0" eaLnBrk="1" fontAlgn="auto" latinLnBrk="0" hangingPunct="1">
              <a:lnSpc>
                <a:spcPct val="100000"/>
              </a:lnSpc>
              <a:spcBef>
                <a:spcPts val="0"/>
              </a:spcBef>
              <a:spcAft>
                <a:spcPts val="0"/>
              </a:spcAft>
              <a:buClrTx/>
              <a:buSzTx/>
              <a:buFontTx/>
              <a:buNone/>
              <a:tabLst/>
              <a:defRPr/>
            </a:pPr>
            <a:endParaRPr lang="en-IE"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E" sz="1200" b="1" i="0" u="sng"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i="0" u="sng" dirty="0"/>
              <a:t>Content creation</a:t>
            </a:r>
          </a:p>
          <a:p>
            <a:pPr marL="0" marR="0" indent="0" algn="l" defTabSz="914400" rtl="0" eaLnBrk="1" fontAlgn="auto" latinLnBrk="0" hangingPunct="1">
              <a:lnSpc>
                <a:spcPct val="100000"/>
              </a:lnSpc>
              <a:spcBef>
                <a:spcPts val="0"/>
              </a:spcBef>
              <a:spcAft>
                <a:spcPts val="0"/>
              </a:spcAft>
              <a:buClrTx/>
              <a:buSzTx/>
              <a:buFontTx/>
              <a:buNone/>
              <a:tabLst/>
              <a:defRPr/>
            </a:pPr>
            <a:r>
              <a:rPr lang="en-GB" i="0" dirty="0"/>
              <a:t>We believe content creation can help attract, engage and satisfy the target market by delivering quality content on both the website and social media platforms. Updating social media channels and the website regularly with content that interests the target market can be very effective, creating a product catalogue on Instagram with the option to buy now we think would be very effective for sales. Investing in a brand video targeting eco-conscious buyers can increase online brand awareness and convert traffic on to the website into sales.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Standberry</a:t>
            </a:r>
            <a:r>
              <a:rPr lang="en-GB" sz="1200" kern="1200" dirty="0">
                <a:solidFill>
                  <a:schemeClr val="tx1"/>
                </a:solidFill>
                <a:effectLst/>
                <a:latin typeface="+mn-lt"/>
                <a:ea typeface="+mn-ea"/>
                <a:cs typeface="+mn-cs"/>
              </a:rPr>
              <a:t>, S., 2017. Top 25 Benefits of Content Marketing &amp; How It Can Grow Your Business. Digital Marketing Blog. https://www.lyfemarketing.com/blog/benefits-content-marketing/ accessed(</a:t>
            </a:r>
            <a:r>
              <a:rPr lang="en-GB" sz="1200" i="0" kern="1200" dirty="0">
                <a:solidFill>
                  <a:schemeClr val="tx1"/>
                </a:solidFill>
                <a:effectLst/>
                <a:latin typeface="+mn-lt"/>
                <a:ea typeface="+mn-ea"/>
                <a:cs typeface="+mn-cs"/>
              </a:rPr>
              <a:t>26.11.2018)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GB" sz="1200" u="sng" kern="1200" dirty="0">
                <a:solidFill>
                  <a:schemeClr val="tx1"/>
                </a:solidFill>
                <a:effectLst/>
                <a:latin typeface="+mn-lt"/>
                <a:ea typeface="+mn-ea"/>
                <a:cs typeface="+mn-cs"/>
              </a:rPr>
              <a:t>Media Creation</a:t>
            </a:r>
          </a:p>
          <a:p>
            <a:r>
              <a:rPr lang="en-GB" sz="1200" kern="1200" dirty="0">
                <a:solidFill>
                  <a:schemeClr val="tx1"/>
                </a:solidFill>
                <a:effectLst/>
                <a:latin typeface="+mn-lt"/>
                <a:ea typeface="+mn-ea"/>
                <a:cs typeface="+mn-cs"/>
              </a:rPr>
              <a:t>With similar effects as content creation media creation can increase brand awareness through social media platforms and increase online presence. Media creation can establish relationships with customers through the personal effects of social media and in turn gather data on the target market and create sales.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i="1" dirty="0"/>
          </a:p>
          <a:p>
            <a:pPr marL="0" marR="0" indent="0" algn="l" defTabSz="914400" rtl="0" eaLnBrk="1" fontAlgn="auto" latinLnBrk="0" hangingPunct="1">
              <a:lnSpc>
                <a:spcPct val="100000"/>
              </a:lnSpc>
              <a:spcBef>
                <a:spcPts val="0"/>
              </a:spcBef>
              <a:spcAft>
                <a:spcPts val="0"/>
              </a:spcAft>
              <a:buClrTx/>
              <a:buSzTx/>
              <a:buFontTx/>
              <a:buNone/>
              <a:tabLst/>
              <a:defRPr/>
            </a:pPr>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effectLst/>
              </a:rPr>
              <a:t>Ward, T. The Influencer Marketing Trends That Will Dominate 2018. </a:t>
            </a:r>
            <a:r>
              <a:rPr lang="en-IE" i="1" dirty="0">
                <a:effectLst/>
              </a:rPr>
              <a:t>Forbes</a:t>
            </a:r>
            <a:r>
              <a:rPr lang="en-IE" dirty="0">
                <a:effectLst/>
              </a:rPr>
              <a:t>. Available from: </a:t>
            </a:r>
            <a:r>
              <a:rPr lang="en-IE" dirty="0">
                <a:effectLst/>
                <a:hlinkClick r:id="rId3"/>
              </a:rPr>
              <a:t>https://www.forbes.com/sites/tomward/2017/12/01/the-influencer-marketing-trends-that-will-dominate-2018/</a:t>
            </a:r>
            <a:r>
              <a:rPr lang="en-IE" dirty="0">
                <a:effectLst/>
              </a:rPr>
              <a:t> [Accessed November 22,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u="none" strike="noStrike" kern="1200" dirty="0" err="1">
                <a:solidFill>
                  <a:schemeClr val="tx1"/>
                </a:solidFill>
                <a:effectLst/>
                <a:latin typeface="+mn-lt"/>
                <a:ea typeface="+mn-ea"/>
                <a:cs typeface="+mn-cs"/>
              </a:rPr>
              <a:t>Buttle</a:t>
            </a:r>
            <a:r>
              <a:rPr lang="en-IE" sz="1200" b="0" i="0" u="none" strike="noStrike" kern="1200" dirty="0">
                <a:solidFill>
                  <a:schemeClr val="tx1"/>
                </a:solidFill>
                <a:effectLst/>
                <a:latin typeface="+mn-lt"/>
                <a:ea typeface="+mn-ea"/>
                <a:cs typeface="+mn-cs"/>
              </a:rPr>
              <a:t>, F. (2015). </a:t>
            </a:r>
            <a:r>
              <a:rPr lang="en-IE" sz="1200" b="0" i="1" u="none" strike="noStrike" kern="1200" dirty="0">
                <a:solidFill>
                  <a:schemeClr val="tx1"/>
                </a:solidFill>
                <a:effectLst/>
                <a:latin typeface="+mn-lt"/>
                <a:ea typeface="+mn-ea"/>
                <a:cs typeface="+mn-cs"/>
              </a:rPr>
              <a:t>Customer Relationship Management</a:t>
            </a:r>
            <a:r>
              <a:rPr lang="en-IE" sz="1200" b="0" i="0" u="none" strike="noStrike" kern="1200" dirty="0">
                <a:solidFill>
                  <a:schemeClr val="tx1"/>
                </a:solidFill>
                <a:effectLst/>
                <a:latin typeface="+mn-lt"/>
                <a:ea typeface="+mn-ea"/>
                <a:cs typeface="+mn-cs"/>
              </a:rPr>
              <a:t>. Taylor and Francis.</a:t>
            </a:r>
            <a:endParaRPr lang="en-I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19</a:t>
            </a:fld>
            <a:endParaRPr lang="en-US"/>
          </a:p>
        </p:txBody>
      </p:sp>
    </p:spTree>
    <p:extLst>
      <p:ext uri="{BB962C8B-B14F-4D97-AF65-F5344CB8AC3E}">
        <p14:creationId xmlns:p14="http://schemas.microsoft.com/office/powerpoint/2010/main" val="3330703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Reference: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err="1">
                <a:solidFill>
                  <a:schemeClr val="tx1"/>
                </a:solidFill>
                <a:effectLst/>
                <a:latin typeface="+mn-lt"/>
                <a:ea typeface="+mn-ea"/>
                <a:cs typeface="+mn-cs"/>
              </a:rPr>
              <a:t>Tonnstore.com</a:t>
            </a:r>
            <a:r>
              <a:rPr lang="en" sz="1200" kern="1200" dirty="0">
                <a:solidFill>
                  <a:schemeClr val="tx1"/>
                </a:solidFill>
                <a:effectLst/>
                <a:latin typeface="+mn-lt"/>
                <a:ea typeface="+mn-ea"/>
                <a:cs typeface="+mn-cs"/>
              </a:rPr>
              <a:t> 2018. Irish Designed Organic T-shirts inspired by Ireland. Available from: https://</a:t>
            </a:r>
            <a:r>
              <a:rPr lang="en" sz="1200" kern="1200" dirty="0" err="1">
                <a:solidFill>
                  <a:schemeClr val="tx1"/>
                </a:solidFill>
                <a:effectLst/>
                <a:latin typeface="+mn-lt"/>
                <a:ea typeface="+mn-ea"/>
                <a:cs typeface="+mn-cs"/>
              </a:rPr>
              <a:t>tonnstore.com</a:t>
            </a:r>
            <a:r>
              <a:rPr lang="en" sz="1200" kern="1200" dirty="0">
                <a:solidFill>
                  <a:schemeClr val="tx1"/>
                </a:solidFill>
                <a:effectLst/>
                <a:latin typeface="+mn-lt"/>
                <a:ea typeface="+mn-ea"/>
                <a:cs typeface="+mn-cs"/>
              </a:rPr>
              <a:t>/ [Accessed November 24,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3</a:t>
            </a:fld>
            <a:endParaRPr lang="en-US"/>
          </a:p>
        </p:txBody>
      </p:sp>
    </p:spTree>
    <p:extLst>
      <p:ext uri="{BB962C8B-B14F-4D97-AF65-F5344CB8AC3E}">
        <p14:creationId xmlns:p14="http://schemas.microsoft.com/office/powerpoint/2010/main" val="2653663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 takeaways and key Issues identified during PESTEL analysis and Porter’s five forces</a:t>
            </a:r>
          </a:p>
          <a:p>
            <a:endParaRPr lang="en-US" dirty="0"/>
          </a:p>
          <a:p>
            <a:r>
              <a:rPr lang="en-US" dirty="0"/>
              <a:t>Full PESTEL analysis:</a:t>
            </a:r>
          </a:p>
          <a:p>
            <a:r>
              <a:rPr lang="en-US" dirty="0"/>
              <a:t>Full Porter’s Five Forces:</a:t>
            </a:r>
          </a:p>
          <a:p>
            <a:endParaRPr lang="en-US" dirty="0"/>
          </a:p>
          <a:p>
            <a:pPr rtl="0"/>
            <a:r>
              <a:rPr lang="en" sz="1200" b="1" i="0" u="sng" strike="noStrike" kern="1200" dirty="0">
                <a:solidFill>
                  <a:schemeClr val="tx1"/>
                </a:solidFill>
                <a:effectLst/>
                <a:latin typeface="+mn-lt"/>
                <a:ea typeface="+mn-ea"/>
                <a:cs typeface="+mn-cs"/>
              </a:rPr>
              <a:t>Threat of New Entrants</a:t>
            </a:r>
          </a:p>
          <a:p>
            <a:pPr rtl="0" fontAlgn="t"/>
            <a:r>
              <a:rPr lang="en" sz="1200" b="1" i="0" u="none" strike="noStrike" kern="1200" dirty="0">
                <a:solidFill>
                  <a:schemeClr val="tx1"/>
                </a:solidFill>
                <a:effectLst/>
                <a:latin typeface="+mn-lt"/>
                <a:ea typeface="+mn-ea"/>
                <a:cs typeface="+mn-cs"/>
              </a:rPr>
              <a:t>Barrier to Market Entry</a:t>
            </a:r>
          </a:p>
          <a:p>
            <a:pPr marL="0" marR="0" lvl="0" indent="0" algn="l" defTabSz="914400" rtl="0" eaLnBrk="1" fontAlgn="t" latinLnBrk="0" hangingPunct="1">
              <a:lnSpc>
                <a:spcPct val="100000"/>
              </a:lnSpc>
              <a:spcBef>
                <a:spcPts val="0"/>
              </a:spcBef>
              <a:spcAft>
                <a:spcPts val="0"/>
              </a:spcAft>
              <a:buClrTx/>
              <a:buSzTx/>
              <a:buFontTx/>
              <a:buNone/>
              <a:tabLst/>
              <a:defRPr/>
            </a:pPr>
            <a:r>
              <a:rPr lang="en" sz="1200" b="0" i="0" u="none" strike="noStrike" kern="1200" dirty="0">
                <a:solidFill>
                  <a:schemeClr val="tx1"/>
                </a:solidFill>
                <a:effectLst/>
                <a:latin typeface="+mn-lt"/>
                <a:ea typeface="+mn-ea"/>
                <a:cs typeface="+mn-cs"/>
              </a:rPr>
              <a:t>Saturated market for new entrants/High buyer bargaining power</a:t>
            </a:r>
          </a:p>
          <a:p>
            <a:pPr rtl="0" fontAlgn="t"/>
            <a:r>
              <a:rPr lang="en" sz="1200" b="1" i="0" u="none" strike="noStrike" kern="1200" dirty="0">
                <a:solidFill>
                  <a:schemeClr val="tx1"/>
                </a:solidFill>
                <a:effectLst/>
                <a:latin typeface="+mn-lt"/>
                <a:ea typeface="+mn-ea"/>
                <a:cs typeface="+mn-cs"/>
              </a:rPr>
              <a:t>Magnitude of Barrier</a:t>
            </a:r>
            <a:endParaRPr lang="en" sz="1200" b="0" i="0" u="none" strike="noStrike" kern="1200" dirty="0">
              <a:solidFill>
                <a:schemeClr val="tx1"/>
              </a:solidFill>
              <a:effectLst/>
              <a:latin typeface="+mn-lt"/>
              <a:ea typeface="+mn-ea"/>
              <a:cs typeface="+mn-cs"/>
            </a:endParaRPr>
          </a:p>
          <a:p>
            <a:pPr rtl="0" fontAlgn="t"/>
            <a:r>
              <a:rPr lang="en" sz="1200" b="0" i="0" u="none" strike="noStrike" kern="1200" dirty="0">
                <a:solidFill>
                  <a:schemeClr val="tx1"/>
                </a:solidFill>
                <a:effectLst/>
                <a:latin typeface="+mn-lt"/>
                <a:ea typeface="+mn-ea"/>
                <a:cs typeface="+mn-cs"/>
              </a:rPr>
              <a:t>High</a:t>
            </a:r>
          </a:p>
          <a:p>
            <a:pPr rtl="0" fontAlgn="t"/>
            <a:r>
              <a:rPr lang="en" sz="1200" b="1" i="1" u="none" strike="noStrike" kern="1200" dirty="0">
                <a:solidFill>
                  <a:schemeClr val="tx1"/>
                </a:solidFill>
                <a:effectLst/>
                <a:latin typeface="+mn-lt"/>
                <a:ea typeface="+mn-ea"/>
                <a:cs typeface="+mn-cs"/>
              </a:rPr>
              <a:t>Who/What/How likely</a:t>
            </a:r>
            <a:br>
              <a:rPr lang="en" sz="1200" b="0" i="0" u="none" strike="noStrike" kern="1200" dirty="0">
                <a:solidFill>
                  <a:schemeClr val="tx1"/>
                </a:solidFill>
                <a:effectLst/>
                <a:latin typeface="+mn-lt"/>
                <a:ea typeface="+mn-ea"/>
                <a:cs typeface="+mn-cs"/>
              </a:rPr>
            </a:br>
            <a:r>
              <a:rPr lang="en" sz="1200" b="0" i="0" u="none" strike="noStrike" kern="1200" dirty="0">
                <a:solidFill>
                  <a:schemeClr val="tx1"/>
                </a:solidFill>
                <a:effectLst/>
                <a:latin typeface="+mn-lt"/>
                <a:ea typeface="+mn-ea"/>
                <a:cs typeface="+mn-cs"/>
              </a:rPr>
              <a:t>1.Verja/Sustainable shoe brand (worn by Megan Markle) could extend range to include sustainable t-shirts/Likely (product extension)</a:t>
            </a:r>
            <a:br>
              <a:rPr lang="en" sz="1200" b="0" i="0" u="none" strike="noStrike" kern="1200" dirty="0">
                <a:solidFill>
                  <a:schemeClr val="tx1"/>
                </a:solidFill>
                <a:effectLst/>
                <a:latin typeface="+mn-lt"/>
                <a:ea typeface="+mn-ea"/>
                <a:cs typeface="+mn-cs"/>
              </a:rPr>
            </a:br>
            <a:r>
              <a:rPr lang="en" sz="1200" b="0" i="0" u="none" strike="noStrike" kern="1200" dirty="0">
                <a:solidFill>
                  <a:schemeClr val="tx1"/>
                </a:solidFill>
                <a:effectLst/>
                <a:latin typeface="+mn-lt"/>
                <a:ea typeface="+mn-ea"/>
                <a:cs typeface="+mn-cs"/>
              </a:rPr>
              <a:t>2.Irish Souvenir stores (</a:t>
            </a:r>
            <a:r>
              <a:rPr lang="en" sz="1200" b="0" i="0" u="none" strike="noStrike" kern="1200" dirty="0" err="1">
                <a:solidFill>
                  <a:schemeClr val="tx1"/>
                </a:solidFill>
                <a:effectLst/>
                <a:latin typeface="+mn-lt"/>
                <a:ea typeface="+mn-ea"/>
                <a:cs typeface="+mn-cs"/>
              </a:rPr>
              <a:t>eg.</a:t>
            </a:r>
            <a:r>
              <a:rPr lang="en" sz="1200" b="0" i="0" u="none" strike="noStrike" kern="1200" dirty="0">
                <a:solidFill>
                  <a:schemeClr val="tx1"/>
                </a:solidFill>
                <a:effectLst/>
                <a:latin typeface="+mn-lt"/>
                <a:ea typeface="+mn-ea"/>
                <a:cs typeface="+mn-cs"/>
              </a:rPr>
              <a:t> </a:t>
            </a:r>
            <a:r>
              <a:rPr lang="en" sz="1200" b="0" i="0" u="none" strike="noStrike" kern="1200" dirty="0" err="1">
                <a:solidFill>
                  <a:schemeClr val="tx1"/>
                </a:solidFill>
                <a:effectLst/>
                <a:latin typeface="+mn-lt"/>
                <a:ea typeface="+mn-ea"/>
                <a:cs typeface="+mn-cs"/>
              </a:rPr>
              <a:t>Carrolls</a:t>
            </a:r>
            <a:r>
              <a:rPr lang="en" sz="1200" b="0" i="0" u="none" strike="noStrike" kern="1200" dirty="0">
                <a:solidFill>
                  <a:schemeClr val="tx1"/>
                </a:solidFill>
                <a:effectLst/>
                <a:latin typeface="+mn-lt"/>
                <a:ea typeface="+mn-ea"/>
                <a:cs typeface="+mn-cs"/>
              </a:rPr>
              <a:t>)/Start making higher end Irish slogan tees/Likely (market there)</a:t>
            </a:r>
          </a:p>
          <a:p>
            <a:pPr rtl="0" fontAlgn="t"/>
            <a:endParaRPr lang="en" sz="1200" b="0" i="0" u="none" strike="noStrike" kern="120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0" u="sng" strike="noStrike" kern="1200" dirty="0">
                <a:solidFill>
                  <a:schemeClr val="tx1"/>
                </a:solidFill>
                <a:effectLst/>
                <a:latin typeface="+mn-lt"/>
                <a:ea typeface="+mn-ea"/>
                <a:cs typeface="+mn-cs"/>
              </a:rPr>
              <a:t>Supplier Power</a:t>
            </a:r>
          </a:p>
          <a:p>
            <a:pPr rtl="0" fontAlgn="t"/>
            <a:r>
              <a:rPr lang="en" sz="1200" b="1" i="1" u="none" strike="noStrike" kern="1200" dirty="0">
                <a:solidFill>
                  <a:schemeClr val="tx1"/>
                </a:solidFill>
                <a:effectLst/>
                <a:latin typeface="+mn-lt"/>
                <a:ea typeface="+mn-ea"/>
                <a:cs typeface="+mn-cs"/>
              </a:rPr>
              <a:t>Who/What/How likely</a:t>
            </a:r>
          </a:p>
          <a:p>
            <a:pPr rtl="0" fontAlgn="t"/>
            <a:r>
              <a:rPr lang="en" sz="1200" b="0" i="0" u="none" strike="noStrike" kern="1200" dirty="0">
                <a:solidFill>
                  <a:schemeClr val="tx1"/>
                </a:solidFill>
                <a:effectLst/>
                <a:latin typeface="+mn-lt"/>
                <a:ea typeface="+mn-ea"/>
                <a:cs typeface="+mn-cs"/>
              </a:rPr>
              <a:t>Cotton t-shirt supplier/Forward integration (making their own t-shirts)/Likely</a:t>
            </a:r>
          </a:p>
          <a:p>
            <a:pPr rtl="0" fontAlgn="t"/>
            <a:endParaRPr lang="en" sz="1200" b="0" i="0" u="none" strike="noStrike" kern="1200" dirty="0">
              <a:solidFill>
                <a:schemeClr val="tx1"/>
              </a:solidFill>
              <a:effectLst/>
              <a:latin typeface="+mn-lt"/>
              <a:ea typeface="+mn-ea"/>
              <a:cs typeface="+mn-cs"/>
            </a:endParaRPr>
          </a:p>
          <a:p>
            <a:pPr rtl="0" fontAlgn="t"/>
            <a:r>
              <a:rPr lang="en" sz="1200" b="1" i="0" u="sng" strike="noStrike" kern="1200" dirty="0">
                <a:solidFill>
                  <a:schemeClr val="tx1"/>
                </a:solidFill>
                <a:effectLst/>
                <a:latin typeface="+mn-lt"/>
                <a:ea typeface="+mn-ea"/>
                <a:cs typeface="+mn-cs"/>
              </a:rPr>
              <a:t>Forward Integration</a:t>
            </a:r>
          </a:p>
          <a:p>
            <a:pPr rtl="0" fontAlgn="t"/>
            <a:r>
              <a:rPr lang="en" sz="1200" b="0" i="0" u="none" strike="noStrike" kern="1200" dirty="0">
                <a:solidFill>
                  <a:schemeClr val="tx1"/>
                </a:solidFill>
                <a:effectLst/>
                <a:latin typeface="+mn-lt"/>
                <a:ea typeface="+mn-ea"/>
                <a:cs typeface="+mn-cs"/>
              </a:rPr>
              <a:t>Not presented with any evidence of threat of forward integration from our supplier</a:t>
            </a:r>
          </a:p>
          <a:p>
            <a:pPr rtl="0" fontAlgn="t"/>
            <a:endParaRPr lang="en" sz="1200" b="0" i="0" u="none" strike="noStrike" kern="120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0" u="sng" strike="noStrike" kern="1200" dirty="0">
                <a:solidFill>
                  <a:schemeClr val="tx1"/>
                </a:solidFill>
                <a:effectLst/>
                <a:latin typeface="+mn-lt"/>
                <a:ea typeface="+mn-ea"/>
                <a:cs typeface="+mn-cs"/>
              </a:rPr>
              <a:t>Buyer Power</a:t>
            </a: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1" u="none" strike="noStrike" kern="1200" dirty="0">
                <a:solidFill>
                  <a:schemeClr val="tx1"/>
                </a:solidFill>
                <a:effectLst/>
                <a:latin typeface="+mn-lt"/>
                <a:ea typeface="+mn-ea"/>
                <a:cs typeface="+mn-cs"/>
              </a:rPr>
              <a:t>Who/What</a:t>
            </a:r>
          </a:p>
          <a:p>
            <a:pPr rtl="0" fontAlgn="t"/>
            <a:r>
              <a:rPr lang="en" sz="1200" b="0" i="0" u="none" strike="noStrike" kern="1200" dirty="0">
                <a:solidFill>
                  <a:schemeClr val="tx1"/>
                </a:solidFill>
                <a:effectLst/>
                <a:latin typeface="+mn-lt"/>
                <a:ea typeface="+mn-ea"/>
                <a:cs typeface="+mn-cs"/>
              </a:rPr>
              <a:t>Sustainable consumers/Brand awareness of </a:t>
            </a:r>
            <a:r>
              <a:rPr lang="en" sz="1200" b="0" i="0" u="none" strike="noStrike" kern="1200" dirty="0" err="1">
                <a:solidFill>
                  <a:schemeClr val="tx1"/>
                </a:solidFill>
                <a:effectLst/>
                <a:latin typeface="+mn-lt"/>
                <a:ea typeface="+mn-ea"/>
                <a:cs typeface="+mn-cs"/>
              </a:rPr>
              <a:t>Tonn</a:t>
            </a:r>
            <a:r>
              <a:rPr lang="en" sz="1200" b="0" i="0" u="none" strike="noStrike" kern="1200" dirty="0">
                <a:solidFill>
                  <a:schemeClr val="tx1"/>
                </a:solidFill>
                <a:effectLst/>
                <a:latin typeface="+mn-lt"/>
                <a:ea typeface="+mn-ea"/>
                <a:cs typeface="+mn-cs"/>
              </a:rPr>
              <a:t> over others</a:t>
            </a:r>
          </a:p>
          <a:p>
            <a:pPr rtl="0" fontAlgn="t"/>
            <a:r>
              <a:rPr lang="en" sz="1200" b="0" i="0" u="none" strike="noStrike" kern="1200" dirty="0">
                <a:solidFill>
                  <a:schemeClr val="tx1"/>
                </a:solidFill>
                <a:effectLst/>
                <a:latin typeface="+mn-lt"/>
                <a:ea typeface="+mn-ea"/>
                <a:cs typeface="+mn-cs"/>
              </a:rPr>
              <a:t>Women buying gifts for men/Preference over other brands</a:t>
            </a:r>
          </a:p>
          <a:p>
            <a:pPr rtl="0" fontAlgn="t"/>
            <a:r>
              <a:rPr lang="en" sz="1200" b="0" i="0" u="none" strike="noStrike" kern="1200" dirty="0">
                <a:solidFill>
                  <a:schemeClr val="tx1"/>
                </a:solidFill>
                <a:effectLst/>
                <a:latin typeface="+mn-lt"/>
                <a:ea typeface="+mn-ea"/>
                <a:cs typeface="+mn-cs"/>
              </a:rPr>
              <a:t>General customers/Website and small number of vendors</a:t>
            </a:r>
          </a:p>
          <a:p>
            <a:pPr rtl="0" fontAlgn="t"/>
            <a:endParaRPr lang="en" sz="1200" b="0" i="0" u="none" strike="noStrike" kern="120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0" u="sng" strike="noStrike" kern="1200" dirty="0">
                <a:solidFill>
                  <a:schemeClr val="tx1"/>
                </a:solidFill>
                <a:effectLst/>
                <a:latin typeface="+mn-lt"/>
                <a:ea typeface="+mn-ea"/>
                <a:cs typeface="+mn-cs"/>
              </a:rPr>
              <a:t>Backward Integration</a:t>
            </a:r>
          </a:p>
          <a:p>
            <a:pPr marL="0" marR="0" lvl="0" indent="0" algn="l" defTabSz="914400" rtl="0" eaLnBrk="1" fontAlgn="t" latinLnBrk="0" hangingPunct="1">
              <a:lnSpc>
                <a:spcPct val="100000"/>
              </a:lnSpc>
              <a:spcBef>
                <a:spcPts val="0"/>
              </a:spcBef>
              <a:spcAft>
                <a:spcPts val="0"/>
              </a:spcAft>
              <a:buClrTx/>
              <a:buSzTx/>
              <a:buFontTx/>
              <a:buNone/>
              <a:tabLst/>
              <a:defRPr/>
            </a:pPr>
            <a:r>
              <a:rPr lang="en" sz="1200" b="0" i="0" u="none" strike="noStrike" kern="1200" dirty="0">
                <a:solidFill>
                  <a:schemeClr val="tx1"/>
                </a:solidFill>
                <a:effectLst/>
                <a:latin typeface="+mn-lt"/>
                <a:ea typeface="+mn-ea"/>
                <a:cs typeface="+mn-cs"/>
              </a:rPr>
              <a:t>Not presented with any evidence of backward integration</a:t>
            </a:r>
          </a:p>
          <a:p>
            <a:pPr marL="0" marR="0" lvl="0" indent="0" algn="l" defTabSz="914400" rtl="0" eaLnBrk="1" fontAlgn="t" latinLnBrk="0" hangingPunct="1">
              <a:lnSpc>
                <a:spcPct val="100000"/>
              </a:lnSpc>
              <a:spcBef>
                <a:spcPts val="0"/>
              </a:spcBef>
              <a:spcAft>
                <a:spcPts val="0"/>
              </a:spcAft>
              <a:buClrTx/>
              <a:buSzTx/>
              <a:buFontTx/>
              <a:buNone/>
              <a:tabLst/>
              <a:defRPr/>
            </a:pPr>
            <a:endParaRPr lang="en" sz="1200" b="0" i="0" u="none" strike="noStrike" kern="120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0" u="sng" strike="noStrike" kern="1200" dirty="0">
                <a:solidFill>
                  <a:schemeClr val="tx1"/>
                </a:solidFill>
                <a:effectLst/>
                <a:latin typeface="+mn-lt"/>
                <a:ea typeface="+mn-ea"/>
                <a:cs typeface="+mn-cs"/>
              </a:rPr>
              <a:t>Substitute Products</a:t>
            </a: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1" u="none" strike="noStrike" kern="1200" dirty="0">
                <a:solidFill>
                  <a:schemeClr val="tx1"/>
                </a:solidFill>
                <a:effectLst/>
                <a:latin typeface="+mn-lt"/>
                <a:ea typeface="+mn-ea"/>
                <a:cs typeface="+mn-cs"/>
              </a:rPr>
              <a:t>Who/What/How likely</a:t>
            </a:r>
          </a:p>
          <a:p>
            <a:pPr rtl="0" fontAlgn="t"/>
            <a:r>
              <a:rPr lang="en" sz="1200" b="0" i="0" u="none" strike="noStrike" kern="1200" dirty="0">
                <a:solidFill>
                  <a:schemeClr val="tx1"/>
                </a:solidFill>
                <a:effectLst/>
                <a:latin typeface="+mn-lt"/>
                <a:ea typeface="+mn-ea"/>
                <a:cs typeface="+mn-cs"/>
              </a:rPr>
              <a:t>High street retailers/Eco-friendly slogan tees/Indefinite</a:t>
            </a:r>
          </a:p>
          <a:p>
            <a:pPr rtl="0" fontAlgn="t"/>
            <a:r>
              <a:rPr lang="en" sz="1200" b="0" i="0" u="none" strike="noStrike" kern="1200" dirty="0" err="1">
                <a:solidFill>
                  <a:schemeClr val="tx1"/>
                </a:solidFill>
                <a:effectLst/>
                <a:latin typeface="+mn-lt"/>
                <a:ea typeface="+mn-ea"/>
                <a:cs typeface="+mn-cs"/>
              </a:rPr>
              <a:t>Verja</a:t>
            </a:r>
            <a:r>
              <a:rPr lang="en" sz="1200" b="0" i="0" u="none" strike="noStrike" kern="1200" dirty="0">
                <a:solidFill>
                  <a:schemeClr val="tx1"/>
                </a:solidFill>
                <a:effectLst/>
                <a:latin typeface="+mn-lt"/>
                <a:ea typeface="+mn-ea"/>
                <a:cs typeface="+mn-cs"/>
              </a:rPr>
              <a:t>/French sustainable shoes/Exists</a:t>
            </a:r>
          </a:p>
          <a:p>
            <a:pPr rtl="0" fontAlgn="t"/>
            <a:r>
              <a:rPr lang="en" sz="1200" b="0" i="0" u="none" strike="noStrike" kern="1200" dirty="0">
                <a:solidFill>
                  <a:schemeClr val="tx1"/>
                </a:solidFill>
                <a:effectLst/>
                <a:latin typeface="+mn-lt"/>
                <a:ea typeface="+mn-ea"/>
                <a:cs typeface="+mn-cs"/>
              </a:rPr>
              <a:t>Women buying gift for men/New technology, cologne </a:t>
            </a:r>
            <a:r>
              <a:rPr lang="en" sz="1200" b="0" i="0" u="none" strike="noStrike" kern="1200" dirty="0" err="1">
                <a:solidFill>
                  <a:schemeClr val="tx1"/>
                </a:solidFill>
                <a:effectLst/>
                <a:latin typeface="+mn-lt"/>
                <a:ea typeface="+mn-ea"/>
                <a:cs typeface="+mn-cs"/>
              </a:rPr>
              <a:t>etc</a:t>
            </a:r>
            <a:r>
              <a:rPr lang="en" sz="1200" b="0" i="0" u="none" strike="noStrike" kern="1200" dirty="0">
                <a:solidFill>
                  <a:schemeClr val="tx1"/>
                </a:solidFill>
                <a:effectLst/>
                <a:latin typeface="+mn-lt"/>
                <a:ea typeface="+mn-ea"/>
                <a:cs typeface="+mn-cs"/>
              </a:rPr>
              <a:t>/Likely</a:t>
            </a:r>
          </a:p>
          <a:p>
            <a:pPr marL="0" marR="0" lvl="0" indent="0" algn="l" defTabSz="914400" rtl="0" eaLnBrk="1" fontAlgn="t" latinLnBrk="0" hangingPunct="1">
              <a:lnSpc>
                <a:spcPct val="100000"/>
              </a:lnSpc>
              <a:spcBef>
                <a:spcPts val="0"/>
              </a:spcBef>
              <a:spcAft>
                <a:spcPts val="0"/>
              </a:spcAft>
              <a:buClrTx/>
              <a:buSzTx/>
              <a:buFontTx/>
              <a:buNone/>
              <a:tabLst/>
              <a:defRPr/>
            </a:pPr>
            <a:endParaRPr lang="en" sz="1200" b="0" i="0" u="none" strike="noStrike" kern="120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0" u="sng" strike="noStrike" kern="1200" dirty="0">
                <a:solidFill>
                  <a:schemeClr val="tx1"/>
                </a:solidFill>
                <a:effectLst/>
                <a:latin typeface="+mn-lt"/>
                <a:ea typeface="+mn-ea"/>
                <a:cs typeface="+mn-cs"/>
              </a:rPr>
              <a:t>Market Rivalry</a:t>
            </a:r>
          </a:p>
          <a:p>
            <a:pPr marL="0" marR="0" lvl="0" indent="0" algn="l" defTabSz="914400" rtl="0" eaLnBrk="1" fontAlgn="t" latinLnBrk="0" hangingPunct="1">
              <a:lnSpc>
                <a:spcPct val="100000"/>
              </a:lnSpc>
              <a:spcBef>
                <a:spcPts val="0"/>
              </a:spcBef>
              <a:spcAft>
                <a:spcPts val="0"/>
              </a:spcAft>
              <a:buClrTx/>
              <a:buSzTx/>
              <a:buFontTx/>
              <a:buNone/>
              <a:tabLst/>
              <a:defRPr/>
            </a:pPr>
            <a:r>
              <a:rPr lang="en" sz="1200" b="1" i="1" u="none" strike="noStrike" kern="1200" dirty="0">
                <a:solidFill>
                  <a:schemeClr val="tx1"/>
                </a:solidFill>
                <a:effectLst/>
                <a:latin typeface="+mn-lt"/>
                <a:ea typeface="+mn-ea"/>
                <a:cs typeface="+mn-cs"/>
              </a:rPr>
              <a:t>Who/What</a:t>
            </a:r>
            <a:endParaRPr lang="en" sz="1200" b="1" i="0" u="sng" strike="noStrike" kern="1200" dirty="0">
              <a:solidFill>
                <a:schemeClr val="tx1"/>
              </a:solidFill>
              <a:effectLst/>
              <a:latin typeface="+mn-lt"/>
              <a:ea typeface="+mn-ea"/>
              <a:cs typeface="+mn-cs"/>
            </a:endParaRPr>
          </a:p>
          <a:p>
            <a:pPr rtl="0" fontAlgn="t"/>
            <a:r>
              <a:rPr lang="en" sz="1200" b="0" i="0" u="none" strike="noStrike" kern="1200" dirty="0">
                <a:solidFill>
                  <a:schemeClr val="tx1"/>
                </a:solidFill>
                <a:effectLst/>
                <a:latin typeface="+mn-lt"/>
                <a:ea typeface="+mn-ea"/>
                <a:cs typeface="+mn-cs"/>
              </a:rPr>
              <a:t>Fat Face/“Fat Face is a lifestyle clothing and accessories retailer, based in the UK. It was founded in 1988 by Tim Slade and Jules Leaver as a business selling T-shirts at ski resorts” (</a:t>
            </a:r>
            <a:r>
              <a:rPr lang="en" sz="1200" b="0" i="0" u="none" strike="noStrike" kern="1200" dirty="0" err="1">
                <a:solidFill>
                  <a:schemeClr val="tx1"/>
                </a:solidFill>
                <a:effectLst/>
                <a:latin typeface="+mn-lt"/>
                <a:ea typeface="+mn-ea"/>
                <a:cs typeface="+mn-cs"/>
              </a:rPr>
              <a:t>Revolvy</a:t>
            </a:r>
            <a:r>
              <a:rPr lang="en" sz="1200" b="0" i="0" u="none" strike="noStrike" kern="1200" dirty="0">
                <a:solidFill>
                  <a:schemeClr val="tx1"/>
                </a:solidFill>
                <a:effectLst/>
                <a:latin typeface="+mn-lt"/>
                <a:ea typeface="+mn-ea"/>
                <a:cs typeface="+mn-cs"/>
              </a:rPr>
              <a:t> 2018)</a:t>
            </a:r>
          </a:p>
          <a:p>
            <a:pPr rtl="0" fontAlgn="t"/>
            <a:r>
              <a:rPr lang="en" sz="1200" b="0" i="0" u="none" strike="noStrike" kern="1200" dirty="0">
                <a:solidFill>
                  <a:schemeClr val="tx1"/>
                </a:solidFill>
                <a:effectLst/>
                <a:latin typeface="+mn-lt"/>
                <a:ea typeface="+mn-ea"/>
                <a:cs typeface="+mn-cs"/>
              </a:rPr>
              <a:t>Grown Clothing/“Irish ethical </a:t>
            </a:r>
            <a:r>
              <a:rPr lang="en" sz="1200" b="1" i="0" u="none" strike="noStrike" kern="1200" dirty="0">
                <a:solidFill>
                  <a:schemeClr val="tx1"/>
                </a:solidFill>
                <a:effectLst/>
                <a:latin typeface="+mn-lt"/>
                <a:ea typeface="+mn-ea"/>
                <a:cs typeface="+mn-cs"/>
              </a:rPr>
              <a:t>clothing</a:t>
            </a:r>
            <a:r>
              <a:rPr lang="en" sz="1200" b="0" i="0" u="none" strike="noStrike" kern="1200" dirty="0">
                <a:solidFill>
                  <a:schemeClr val="tx1"/>
                </a:solidFill>
                <a:effectLst/>
                <a:latin typeface="+mn-lt"/>
                <a:ea typeface="+mn-ea"/>
                <a:cs typeface="+mn-cs"/>
              </a:rPr>
              <a:t> company that is inspired by the sea, coast and wildlife of Ireland. We only use organic, post-consumer and earth friendly material” (Grown 2018)</a:t>
            </a:r>
          </a:p>
          <a:p>
            <a:pPr rtl="0" fontAlgn="t"/>
            <a:r>
              <a:rPr lang="en" sz="1200" b="0" i="0" u="none" strike="noStrike" kern="1200" dirty="0">
                <a:solidFill>
                  <a:schemeClr val="tx1"/>
                </a:solidFill>
                <a:effectLst/>
                <a:latin typeface="+mn-lt"/>
                <a:ea typeface="+mn-ea"/>
                <a:cs typeface="+mn-cs"/>
              </a:rPr>
              <a:t>Due South/“Unique eco friendly and sustainable t-shirts designed and printed by hand in Dublin, Ireland.” (Due South 2018)</a:t>
            </a:r>
          </a:p>
          <a:p>
            <a:pPr rtl="0" fontAlgn="t"/>
            <a:r>
              <a:rPr lang="en" sz="1200" b="0" i="0" u="none" strike="noStrike" kern="1200" dirty="0" err="1">
                <a:solidFill>
                  <a:schemeClr val="tx1"/>
                </a:solidFill>
                <a:effectLst/>
                <a:latin typeface="+mn-lt"/>
                <a:ea typeface="+mn-ea"/>
                <a:cs typeface="+mn-cs"/>
              </a:rPr>
              <a:t>Vedonaire</a:t>
            </a:r>
            <a:r>
              <a:rPr lang="en" sz="1200" b="0" i="0" u="none" strike="noStrike" kern="1200" dirty="0">
                <a:solidFill>
                  <a:schemeClr val="tx1"/>
                </a:solidFill>
                <a:effectLst/>
                <a:latin typeface="+mn-lt"/>
                <a:ea typeface="+mn-ea"/>
                <a:cs typeface="+mn-cs"/>
              </a:rPr>
              <a:t>/“</a:t>
            </a:r>
            <a:r>
              <a:rPr lang="en" sz="1200" b="1" i="0" u="none" strike="noStrike" kern="1200" dirty="0" err="1">
                <a:solidFill>
                  <a:schemeClr val="tx1"/>
                </a:solidFill>
                <a:effectLst/>
                <a:latin typeface="+mn-lt"/>
                <a:ea typeface="+mn-ea"/>
                <a:cs typeface="+mn-cs"/>
              </a:rPr>
              <a:t>Vedoneire</a:t>
            </a:r>
            <a:r>
              <a:rPr lang="en" sz="1200" b="0" i="0" u="none" strike="noStrike" kern="1200" dirty="0">
                <a:solidFill>
                  <a:schemeClr val="tx1"/>
                </a:solidFill>
                <a:effectLst/>
                <a:latin typeface="+mn-lt"/>
                <a:ea typeface="+mn-ea"/>
                <a:cs typeface="+mn-cs"/>
              </a:rPr>
              <a:t> is a classic Irish heritage brand established in 1951. We produce </a:t>
            </a:r>
            <a:r>
              <a:rPr lang="en" sz="1200" b="0" i="0" u="none" strike="noStrike" kern="1200" dirty="0" err="1">
                <a:solidFill>
                  <a:schemeClr val="tx1"/>
                </a:solidFill>
                <a:effectLst/>
                <a:latin typeface="+mn-lt"/>
                <a:ea typeface="+mn-ea"/>
                <a:cs typeface="+mn-cs"/>
              </a:rPr>
              <a:t>Mens</a:t>
            </a:r>
            <a:r>
              <a:rPr lang="en" sz="1200" b="0" i="0" u="none" strike="noStrike" kern="1200" dirty="0">
                <a:solidFill>
                  <a:schemeClr val="tx1"/>
                </a:solidFill>
                <a:effectLst/>
                <a:latin typeface="+mn-lt"/>
                <a:ea typeface="+mn-ea"/>
                <a:cs typeface="+mn-cs"/>
              </a:rPr>
              <a:t> and </a:t>
            </a:r>
            <a:r>
              <a:rPr lang="en" sz="1200" b="0" i="0" u="none" strike="noStrike" kern="1200" dirty="0" err="1">
                <a:solidFill>
                  <a:schemeClr val="tx1"/>
                </a:solidFill>
                <a:effectLst/>
                <a:latin typeface="+mn-lt"/>
                <a:ea typeface="+mn-ea"/>
                <a:cs typeface="+mn-cs"/>
              </a:rPr>
              <a:t>Womens</a:t>
            </a:r>
            <a:r>
              <a:rPr lang="en" sz="1200" b="0" i="0" u="none" strike="noStrike" kern="1200" dirty="0">
                <a:solidFill>
                  <a:schemeClr val="tx1"/>
                </a:solidFill>
                <a:effectLst/>
                <a:latin typeface="+mn-lt"/>
                <a:ea typeface="+mn-ea"/>
                <a:cs typeface="+mn-cs"/>
              </a:rPr>
              <a:t> clothing” (</a:t>
            </a:r>
            <a:r>
              <a:rPr lang="en" sz="1200" b="0" i="0" u="none" strike="noStrike" kern="1200" dirty="0" err="1">
                <a:solidFill>
                  <a:schemeClr val="tx1"/>
                </a:solidFill>
                <a:effectLst/>
                <a:latin typeface="+mn-lt"/>
                <a:ea typeface="+mn-ea"/>
                <a:cs typeface="+mn-cs"/>
              </a:rPr>
              <a:t>Vedoneire</a:t>
            </a:r>
            <a:r>
              <a:rPr lang="en" sz="1200" b="0" i="0" u="none" strike="noStrike" kern="1200" dirty="0">
                <a:solidFill>
                  <a:schemeClr val="tx1"/>
                </a:solidFill>
                <a:effectLst/>
                <a:latin typeface="+mn-lt"/>
                <a:ea typeface="+mn-ea"/>
                <a:cs typeface="+mn-cs"/>
              </a:rPr>
              <a:t> 2018)</a:t>
            </a:r>
          </a:p>
          <a:p>
            <a:pPr rtl="0" fontAlgn="t"/>
            <a:r>
              <a:rPr lang="en" sz="1200" b="0" i="0" u="none" strike="noStrike" kern="1200" dirty="0">
                <a:solidFill>
                  <a:schemeClr val="tx1"/>
                </a:solidFill>
                <a:effectLst/>
                <a:latin typeface="+mn-lt"/>
                <a:ea typeface="+mn-ea"/>
                <a:cs typeface="+mn-cs"/>
              </a:rPr>
              <a:t>Saturdays (NYC)/’In</a:t>
            </a:r>
            <a:r>
              <a:rPr lang="en" sz="1200" b="0" i="0" u="none" strike="noStrike" kern="1200" dirty="0">
                <a:solidFill>
                  <a:schemeClr val="bg1"/>
                </a:solidFill>
                <a:effectLst/>
                <a:latin typeface="+mn-lt"/>
                <a:ea typeface="+mn-ea"/>
                <a:cs typeface="+mn-cs"/>
              </a:rPr>
              <a:t> 2009, Saturdays NYC’s founders Colin Tunstall, Morgan </a:t>
            </a:r>
            <a:r>
              <a:rPr lang="en" sz="1200" b="0" i="0" u="none" strike="noStrike" kern="1200" dirty="0" err="1">
                <a:solidFill>
                  <a:schemeClr val="bg1"/>
                </a:solidFill>
                <a:effectLst/>
                <a:latin typeface="+mn-lt"/>
                <a:ea typeface="+mn-ea"/>
                <a:cs typeface="+mn-cs"/>
              </a:rPr>
              <a:t>Collett</a:t>
            </a:r>
            <a:r>
              <a:rPr lang="en" sz="1200" b="0" i="0" u="none" strike="noStrike" kern="1200" dirty="0">
                <a:solidFill>
                  <a:schemeClr val="bg1"/>
                </a:solidFill>
                <a:effectLst/>
                <a:latin typeface="+mn-lt"/>
                <a:ea typeface="+mn-ea"/>
                <a:cs typeface="+mn-cs"/>
              </a:rPr>
              <a:t>, and Josh Rosen combined their mutual lobe of surf culture with their interest in design, music, and </a:t>
            </a:r>
            <a:r>
              <a:rPr lang="en" sz="1200" b="0" i="0" u="none" strike="noStrike" kern="1200" dirty="0" err="1">
                <a:solidFill>
                  <a:schemeClr val="bg1"/>
                </a:solidFill>
                <a:effectLst/>
                <a:latin typeface="+mn-lt"/>
                <a:ea typeface="+mn-ea"/>
                <a:cs typeface="+mn-cs"/>
              </a:rPr>
              <a:t>coffe</a:t>
            </a:r>
            <a:r>
              <a:rPr lang="en" sz="1200" b="0" i="0" u="none" strike="noStrike" kern="1200" dirty="0">
                <a:solidFill>
                  <a:schemeClr val="bg1"/>
                </a:solidFill>
                <a:effectLst/>
                <a:latin typeface="+mn-lt"/>
                <a:ea typeface="+mn-ea"/>
                <a:cs typeface="+mn-cs"/>
              </a:rPr>
              <a:t>, amongst other things. The result? Probably one of the coolest stores in New York. Their Soho store features a coffee shop, artist exhibitions and surfboards alongside their menswear collections, becoming the go-to downtown hang-out’. (The Idle Man 2018)</a:t>
            </a:r>
          </a:p>
          <a:p>
            <a:pPr rtl="0" fontAlgn="t"/>
            <a:endParaRPr lang="en" sz="1200" b="0" i="0" u="none" strike="noStrike" kern="1200" dirty="0">
              <a:solidFill>
                <a:schemeClr val="bg1"/>
              </a:solidFill>
              <a:effectLst/>
              <a:latin typeface="+mn-lt"/>
              <a:ea typeface="+mn-ea"/>
              <a:cs typeface="+mn-cs"/>
            </a:endParaRPr>
          </a:p>
          <a:p>
            <a:pPr rtl="0" fontAlgn="t"/>
            <a:r>
              <a:rPr lang="en" sz="1200" b="0" i="0" u="none" strike="noStrike" kern="1200" dirty="0">
                <a:solidFill>
                  <a:schemeClr val="bg1"/>
                </a:solidFill>
                <a:effectLst/>
                <a:latin typeface="+mn-lt"/>
                <a:ea typeface="+mn-ea"/>
                <a:cs typeface="+mn-cs"/>
              </a:rPr>
              <a:t>References:</a:t>
            </a:r>
          </a:p>
          <a:p>
            <a:pPr rtl="0" fontAlgn="t"/>
            <a:endParaRPr lang="en" sz="1200" b="0" i="0" u="none" strike="noStrike" kern="1200" dirty="0">
              <a:solidFill>
                <a:schemeClr val="bg1"/>
              </a:solidFill>
              <a:effectLst/>
              <a:latin typeface="+mn-lt"/>
              <a:ea typeface="+mn-ea"/>
              <a:cs typeface="+mn-cs"/>
            </a:endParaRPr>
          </a:p>
          <a:p>
            <a:pPr rtl="0" fontAlgn="t"/>
            <a:r>
              <a:rPr lang="en" sz="1200" b="0" i="0" u="none" strike="noStrike" kern="1200" dirty="0">
                <a:solidFill>
                  <a:schemeClr val="bg1"/>
                </a:solidFill>
                <a:effectLst/>
                <a:latin typeface="+mn-lt"/>
                <a:ea typeface="+mn-ea"/>
                <a:cs typeface="+mn-cs"/>
              </a:rPr>
              <a:t>Porter’s Five Forces:</a:t>
            </a:r>
          </a:p>
          <a:p>
            <a:r>
              <a:rPr lang="en" sz="1200" kern="1200" dirty="0">
                <a:solidFill>
                  <a:schemeClr val="tx1"/>
                </a:solidFill>
                <a:effectLst/>
                <a:latin typeface="+mn-lt"/>
                <a:ea typeface="+mn-ea"/>
                <a:cs typeface="+mn-cs"/>
              </a:rPr>
              <a:t>Due South 2018. </a:t>
            </a:r>
            <a:r>
              <a:rPr lang="en" sz="1200" i="1" kern="1200" dirty="0">
                <a:solidFill>
                  <a:schemeClr val="tx1"/>
                </a:solidFill>
                <a:effectLst/>
                <a:latin typeface="+mn-lt"/>
                <a:ea typeface="+mn-ea"/>
                <a:cs typeface="+mn-cs"/>
              </a:rPr>
              <a:t>Due South Clothing Dublin, Ireland</a:t>
            </a:r>
            <a:r>
              <a:rPr lang="en" sz="1200" kern="1200" dirty="0">
                <a:solidFill>
                  <a:schemeClr val="tx1"/>
                </a:solidFill>
                <a:effectLst/>
                <a:latin typeface="+mn-lt"/>
                <a:ea typeface="+mn-ea"/>
                <a:cs typeface="+mn-cs"/>
              </a:rPr>
              <a:t>. Available from: https://</a:t>
            </a:r>
            <a:r>
              <a:rPr lang="en" sz="1200" kern="1200" dirty="0" err="1">
                <a:solidFill>
                  <a:schemeClr val="tx1"/>
                </a:solidFill>
                <a:effectLst/>
                <a:latin typeface="+mn-lt"/>
                <a:ea typeface="+mn-ea"/>
                <a:cs typeface="+mn-cs"/>
              </a:rPr>
              <a:t>www.duesouth.ie</a:t>
            </a:r>
            <a:r>
              <a:rPr lang="en" sz="1200" kern="1200" dirty="0">
                <a:solidFill>
                  <a:schemeClr val="tx1"/>
                </a:solidFill>
                <a:effectLst/>
                <a:latin typeface="+mn-lt"/>
                <a:ea typeface="+mn-ea"/>
                <a:cs typeface="+mn-cs"/>
              </a:rPr>
              <a:t>/ [Accessed November 24, 2018].</a:t>
            </a:r>
          </a:p>
          <a:p>
            <a:r>
              <a:rPr lang="en" sz="1200" kern="1200" dirty="0">
                <a:solidFill>
                  <a:schemeClr val="tx1"/>
                </a:solidFill>
                <a:effectLst/>
                <a:latin typeface="+mn-lt"/>
                <a:ea typeface="+mn-ea"/>
                <a:cs typeface="+mn-cs"/>
              </a:rPr>
              <a:t>GROWN. Available from: https://</a:t>
            </a:r>
            <a:r>
              <a:rPr lang="en" sz="1200" kern="1200" dirty="0" err="1">
                <a:solidFill>
                  <a:schemeClr val="tx1"/>
                </a:solidFill>
                <a:effectLst/>
                <a:latin typeface="+mn-lt"/>
                <a:ea typeface="+mn-ea"/>
                <a:cs typeface="+mn-cs"/>
              </a:rPr>
              <a:t>www.grown.ie</a:t>
            </a:r>
            <a:r>
              <a:rPr lang="en" sz="1200" kern="1200" dirty="0">
                <a:solidFill>
                  <a:schemeClr val="tx1"/>
                </a:solidFill>
                <a:effectLst/>
                <a:latin typeface="+mn-lt"/>
                <a:ea typeface="+mn-ea"/>
                <a:cs typeface="+mn-cs"/>
              </a:rPr>
              <a:t>/ [Accessed November 24,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Mackie, G. 2014. Fat Face profits rise despite flotation </a:t>
            </a:r>
            <a:r>
              <a:rPr lang="en" sz="1200" kern="1200" dirty="0" err="1">
                <a:solidFill>
                  <a:schemeClr val="tx1"/>
                </a:solidFill>
                <a:effectLst/>
                <a:latin typeface="+mn-lt"/>
                <a:ea typeface="+mn-ea"/>
                <a:cs typeface="+mn-cs"/>
              </a:rPr>
              <a:t>u-turn</a:t>
            </a:r>
            <a:r>
              <a:rPr lang="en" sz="1200" kern="1200" dirty="0">
                <a:solidFill>
                  <a:schemeClr val="tx1"/>
                </a:solidFill>
                <a:effectLst/>
                <a:latin typeface="+mn-lt"/>
                <a:ea typeface="+mn-ea"/>
                <a:cs typeface="+mn-cs"/>
              </a:rPr>
              <a:t>. </a:t>
            </a:r>
            <a:r>
              <a:rPr lang="en" sz="1200" i="1" kern="1200" dirty="0">
                <a:solidFill>
                  <a:schemeClr val="tx1"/>
                </a:solidFill>
                <a:effectLst/>
                <a:latin typeface="+mn-lt"/>
                <a:ea typeface="+mn-ea"/>
                <a:cs typeface="+mn-cs"/>
              </a:rPr>
              <a:t>The Scotsman</a:t>
            </a:r>
            <a:r>
              <a:rPr lang="en" sz="1200" kern="1200" dirty="0">
                <a:solidFill>
                  <a:schemeClr val="tx1"/>
                </a:solidFill>
                <a:effectLst/>
                <a:latin typeface="+mn-lt"/>
                <a:ea typeface="+mn-ea"/>
                <a:cs typeface="+mn-cs"/>
              </a:rPr>
              <a:t>. Available from: https://</a:t>
            </a:r>
            <a:r>
              <a:rPr lang="en" sz="1200" kern="1200" dirty="0" err="1">
                <a:solidFill>
                  <a:schemeClr val="tx1"/>
                </a:solidFill>
                <a:effectLst/>
                <a:latin typeface="+mn-lt"/>
                <a:ea typeface="+mn-ea"/>
                <a:cs typeface="+mn-cs"/>
              </a:rPr>
              <a:t>www.revolvy.com</a:t>
            </a:r>
            <a:r>
              <a:rPr lang="en" sz="1200" kern="1200" dirty="0">
                <a:solidFill>
                  <a:schemeClr val="tx1"/>
                </a:solidFill>
                <a:effectLst/>
                <a:latin typeface="+mn-lt"/>
                <a:ea typeface="+mn-ea"/>
                <a:cs typeface="+mn-cs"/>
              </a:rPr>
              <a:t>/page/Fat-Face Accessed November 24, 2018].</a:t>
            </a:r>
          </a:p>
          <a:p>
            <a:r>
              <a:rPr lang="en" sz="1200" kern="1200" dirty="0">
                <a:solidFill>
                  <a:schemeClr val="tx1"/>
                </a:solidFill>
                <a:effectLst/>
                <a:latin typeface="+mn-lt"/>
                <a:ea typeface="+mn-ea"/>
                <a:cs typeface="+mn-cs"/>
              </a:rPr>
              <a:t>The Idle Man 2018. </a:t>
            </a:r>
            <a:r>
              <a:rPr lang="en" sz="1200" i="1" kern="1200" dirty="0">
                <a:solidFill>
                  <a:schemeClr val="tx1"/>
                </a:solidFill>
                <a:effectLst/>
                <a:latin typeface="+mn-lt"/>
                <a:ea typeface="+mn-ea"/>
                <a:cs typeface="+mn-cs"/>
              </a:rPr>
              <a:t>Saturdays NYC Sanders Long Sleeve Striped T-Shirt White. </a:t>
            </a:r>
            <a:r>
              <a:rPr lang="en" sz="1200" kern="1200" dirty="0">
                <a:solidFill>
                  <a:schemeClr val="tx1"/>
                </a:solidFill>
                <a:effectLst/>
                <a:latin typeface="+mn-lt"/>
                <a:ea typeface="+mn-ea"/>
                <a:cs typeface="+mn-cs"/>
              </a:rPr>
              <a:t>Available from: https://</a:t>
            </a:r>
            <a:r>
              <a:rPr lang="en" sz="1200" kern="1200" dirty="0" err="1">
                <a:solidFill>
                  <a:schemeClr val="tx1"/>
                </a:solidFill>
                <a:effectLst/>
                <a:latin typeface="+mn-lt"/>
                <a:ea typeface="+mn-ea"/>
                <a:cs typeface="+mn-cs"/>
              </a:rPr>
              <a:t>theidleman.com</a:t>
            </a:r>
            <a:r>
              <a:rPr lang="en" sz="1200" kern="1200" dirty="0">
                <a:solidFill>
                  <a:schemeClr val="tx1"/>
                </a:solidFill>
                <a:effectLst/>
                <a:latin typeface="+mn-lt"/>
                <a:ea typeface="+mn-ea"/>
                <a:cs typeface="+mn-cs"/>
              </a:rPr>
              <a:t>/</a:t>
            </a:r>
            <a:r>
              <a:rPr lang="en" sz="1200" kern="1200" dirty="0" err="1">
                <a:solidFill>
                  <a:schemeClr val="tx1"/>
                </a:solidFill>
                <a:effectLst/>
                <a:latin typeface="+mn-lt"/>
                <a:ea typeface="+mn-ea"/>
                <a:cs typeface="+mn-cs"/>
              </a:rPr>
              <a:t>saturdays</a:t>
            </a:r>
            <a:r>
              <a:rPr lang="en" sz="1200" kern="1200" dirty="0">
                <a:solidFill>
                  <a:schemeClr val="tx1"/>
                </a:solidFill>
                <a:effectLst/>
                <a:latin typeface="+mn-lt"/>
                <a:ea typeface="+mn-ea"/>
                <a:cs typeface="+mn-cs"/>
              </a:rPr>
              <a:t>-</a:t>
            </a:r>
            <a:r>
              <a:rPr lang="en" sz="1200" kern="1200" dirty="0" err="1">
                <a:solidFill>
                  <a:schemeClr val="tx1"/>
                </a:solidFill>
                <a:effectLst/>
                <a:latin typeface="+mn-lt"/>
                <a:ea typeface="+mn-ea"/>
                <a:cs typeface="+mn-cs"/>
              </a:rPr>
              <a:t>nyc</a:t>
            </a:r>
            <a:r>
              <a:rPr lang="en" sz="1200" kern="1200" dirty="0">
                <a:solidFill>
                  <a:schemeClr val="tx1"/>
                </a:solidFill>
                <a:effectLst/>
                <a:latin typeface="+mn-lt"/>
                <a:ea typeface="+mn-ea"/>
                <a:cs typeface="+mn-cs"/>
              </a:rPr>
              <a:t>-sanders-long-sleeve-striped-t-shirt-</a:t>
            </a:r>
            <a:r>
              <a:rPr lang="en" sz="1200" kern="1200" dirty="0" err="1">
                <a:solidFill>
                  <a:schemeClr val="tx1"/>
                </a:solidFill>
                <a:effectLst/>
                <a:latin typeface="+mn-lt"/>
                <a:ea typeface="+mn-ea"/>
                <a:cs typeface="+mn-cs"/>
              </a:rPr>
              <a:t>white.html</a:t>
            </a:r>
            <a:r>
              <a:rPr lang="en" sz="1200" kern="1200" dirty="0">
                <a:solidFill>
                  <a:schemeClr val="tx1"/>
                </a:solidFill>
                <a:effectLst/>
                <a:latin typeface="+mn-lt"/>
                <a:ea typeface="+mn-ea"/>
                <a:cs typeface="+mn-cs"/>
              </a:rPr>
              <a:t> [Accessed November 24, 2018].</a:t>
            </a:r>
          </a:p>
          <a:p>
            <a:r>
              <a:rPr lang="en" sz="1200" kern="1200" dirty="0" err="1">
                <a:solidFill>
                  <a:schemeClr val="tx1"/>
                </a:solidFill>
                <a:effectLst/>
                <a:latin typeface="+mn-lt"/>
                <a:ea typeface="+mn-ea"/>
                <a:cs typeface="+mn-cs"/>
              </a:rPr>
              <a:t>Vedoneire</a:t>
            </a:r>
            <a:r>
              <a:rPr lang="en" sz="1200" kern="1200" dirty="0">
                <a:solidFill>
                  <a:schemeClr val="tx1"/>
                </a:solidFill>
                <a:effectLst/>
                <a:latin typeface="+mn-lt"/>
                <a:ea typeface="+mn-ea"/>
                <a:cs typeface="+mn-cs"/>
              </a:rPr>
              <a:t> 2018. </a:t>
            </a:r>
            <a:r>
              <a:rPr lang="en" sz="1200" i="1" kern="1200" dirty="0" err="1">
                <a:solidFill>
                  <a:schemeClr val="tx1"/>
                </a:solidFill>
                <a:effectLst/>
                <a:latin typeface="+mn-lt"/>
                <a:ea typeface="+mn-ea"/>
                <a:cs typeface="+mn-cs"/>
              </a:rPr>
              <a:t>Vedoneire</a:t>
            </a:r>
            <a:r>
              <a:rPr lang="en" sz="1200" i="1" kern="1200" dirty="0">
                <a:solidFill>
                  <a:schemeClr val="tx1"/>
                </a:solidFill>
                <a:effectLst/>
                <a:latin typeface="+mn-lt"/>
                <a:ea typeface="+mn-ea"/>
                <a:cs typeface="+mn-cs"/>
              </a:rPr>
              <a:t> of Ireland (est. 1951) - classic heritage clothing for Men and Women.</a:t>
            </a:r>
            <a:r>
              <a:rPr lang="en" sz="1200" kern="1200" dirty="0">
                <a:solidFill>
                  <a:schemeClr val="tx1"/>
                </a:solidFill>
                <a:effectLst/>
                <a:latin typeface="+mn-lt"/>
                <a:ea typeface="+mn-ea"/>
                <a:cs typeface="+mn-cs"/>
              </a:rPr>
              <a:t> Available from: https://</a:t>
            </a:r>
            <a:r>
              <a:rPr lang="en" sz="1200" kern="1200" dirty="0" err="1">
                <a:solidFill>
                  <a:schemeClr val="tx1"/>
                </a:solidFill>
                <a:effectLst/>
                <a:latin typeface="+mn-lt"/>
                <a:ea typeface="+mn-ea"/>
                <a:cs typeface="+mn-cs"/>
              </a:rPr>
              <a:t>www.vedoneire.com</a:t>
            </a:r>
            <a:r>
              <a:rPr lang="en" sz="1200" kern="1200" dirty="0">
                <a:solidFill>
                  <a:schemeClr val="tx1"/>
                </a:solidFill>
                <a:effectLst/>
                <a:latin typeface="+mn-lt"/>
                <a:ea typeface="+mn-ea"/>
                <a:cs typeface="+mn-cs"/>
              </a:rPr>
              <a:t>/ [Accessed November 24, 2018].</a:t>
            </a:r>
          </a:p>
          <a:p>
            <a:pPr rtl="0" fontAlgn="t"/>
            <a:endParaRPr lang="en" sz="1200" b="0" i="0" u="none" strike="noStrike" kern="1200" dirty="0">
              <a:solidFill>
                <a:schemeClr val="bg1"/>
              </a:solidFill>
              <a:effectLst/>
              <a:latin typeface="+mn-lt"/>
              <a:ea typeface="+mn-ea"/>
              <a:cs typeface="+mn-cs"/>
            </a:endParaRPr>
          </a:p>
          <a:p>
            <a:pPr rtl="0" fontAlgn="t"/>
            <a:endParaRPr lang="en" sz="1200" b="0" i="0" u="none" strike="noStrike" kern="1200" dirty="0">
              <a:solidFill>
                <a:schemeClr val="bg1"/>
              </a:solidFill>
              <a:effectLst/>
              <a:latin typeface="+mn-lt"/>
              <a:ea typeface="+mn-ea"/>
              <a:cs typeface="+mn-cs"/>
            </a:endParaRPr>
          </a:p>
          <a:p>
            <a:pPr rtl="0" fontAlgn="t"/>
            <a:endParaRPr lang="en" sz="1200" b="0" i="0" u="none" strike="noStrike" kern="1200" dirty="0">
              <a:solidFill>
                <a:schemeClr val="tx1"/>
              </a:solidFill>
              <a:effectLst/>
              <a:latin typeface="+mn-lt"/>
              <a:ea typeface="+mn-ea"/>
              <a:cs typeface="+mn-cs"/>
            </a:endParaRPr>
          </a:p>
          <a:p>
            <a:pPr rtl="0" fontAlgn="t"/>
            <a:endParaRPr lang="en" sz="1200" b="0" i="0" u="none" strike="noStrike" kern="1200" dirty="0">
              <a:solidFill>
                <a:schemeClr val="tx1"/>
              </a:solidFill>
              <a:effectLst/>
              <a:latin typeface="+mn-lt"/>
              <a:ea typeface="+mn-ea"/>
              <a:cs typeface="+mn-cs"/>
            </a:endParaRPr>
          </a:p>
          <a:p>
            <a:pPr rtl="0" fontAlgn="t"/>
            <a:endParaRPr lang="en" sz="1200" b="0" i="0" u="none" strike="noStrike" kern="1200" dirty="0">
              <a:solidFill>
                <a:schemeClr val="tx1"/>
              </a:solidFill>
              <a:effectLst/>
              <a:latin typeface="+mn-lt"/>
              <a:ea typeface="+mn-ea"/>
              <a:cs typeface="+mn-cs"/>
            </a:endParaRPr>
          </a:p>
          <a:p>
            <a:pPr rtl="0" fontAlgn="t"/>
            <a:endParaRPr lang="en" sz="1200" b="1" i="0" u="sng" strike="noStrike" kern="1200" dirty="0">
              <a:solidFill>
                <a:schemeClr val="tx1"/>
              </a:solidFill>
              <a:effectLst/>
              <a:latin typeface="+mn-lt"/>
              <a:ea typeface="+mn-ea"/>
              <a:cs typeface="+mn-cs"/>
            </a:endParaRPr>
          </a:p>
          <a:p>
            <a:pPr rtl="0" fontAlgn="t"/>
            <a:endParaRPr lang="en" sz="1200" b="0" i="0" u="none" strike="noStrike" kern="1200" dirty="0">
              <a:solidFill>
                <a:schemeClr val="tx1"/>
              </a:solidFill>
              <a:effectLst/>
              <a:latin typeface="+mn-lt"/>
              <a:ea typeface="+mn-ea"/>
              <a:cs typeface="+mn-cs"/>
            </a:endParaRPr>
          </a:p>
          <a:p>
            <a:pPr rtl="0" fontAlgn="t"/>
            <a:endParaRPr lang="en" sz="1200" b="1" i="1" u="none" strike="noStrike"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97333704-A23E-0148-A375-459C94F9F568}" type="slidenum">
              <a:rPr lang="en-US" smtClean="0"/>
              <a:t>4</a:t>
            </a:fld>
            <a:endParaRPr lang="en-US"/>
          </a:p>
        </p:txBody>
      </p:sp>
    </p:spTree>
    <p:extLst>
      <p:ext uri="{BB962C8B-B14F-4D97-AF65-F5344CB8AC3E}">
        <p14:creationId xmlns:p14="http://schemas.microsoft.com/office/powerpoint/2010/main" val="1132873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RBV: “A more fine-grained understanding of how competitive advantage is provided through the resources generated by operations” (Amundson 1998)</a:t>
            </a:r>
          </a:p>
          <a:p>
            <a:r>
              <a:rPr lang="en" sz="1200" b="0" i="0" u="none" strike="noStrike" kern="1200" dirty="0">
                <a:solidFill>
                  <a:schemeClr val="tx1"/>
                </a:solidFill>
                <a:effectLst/>
                <a:latin typeface="+mn-lt"/>
                <a:ea typeface="+mn-ea"/>
                <a:cs typeface="+mn-cs"/>
              </a:rPr>
              <a:t>We focused on Barney’s (1991) view of the theory that only those resources that are valuable, rare, imperfectly imitable and non-substitutable can bring value and sustainable competitive advantage to the company in question. All of the above resources satisfy the Barney’s criteria and, in our opinion, can be </a:t>
            </a:r>
            <a:r>
              <a:rPr lang="en" sz="1200" b="0" i="0" u="none" strike="noStrike" kern="1200" dirty="0" err="1">
                <a:solidFill>
                  <a:schemeClr val="tx1"/>
                </a:solidFill>
                <a:effectLst/>
                <a:latin typeface="+mn-lt"/>
                <a:ea typeface="+mn-ea"/>
                <a:cs typeface="+mn-cs"/>
              </a:rPr>
              <a:t>utilised</a:t>
            </a:r>
            <a:r>
              <a:rPr lang="en" sz="1200" b="0" i="0" u="none" strike="noStrike" kern="1200" dirty="0">
                <a:solidFill>
                  <a:schemeClr val="tx1"/>
                </a:solidFill>
                <a:effectLst/>
                <a:latin typeface="+mn-lt"/>
                <a:ea typeface="+mn-ea"/>
                <a:cs typeface="+mn-cs"/>
              </a:rPr>
              <a:t> more efficiently to create competitive advantage for </a:t>
            </a:r>
            <a:r>
              <a:rPr lang="en" sz="1200" b="0" i="0" u="none" strike="noStrike" kern="1200" dirty="0" err="1">
                <a:solidFill>
                  <a:schemeClr val="tx1"/>
                </a:solidFill>
                <a:effectLst/>
                <a:latin typeface="+mn-lt"/>
                <a:ea typeface="+mn-ea"/>
                <a:cs typeface="+mn-cs"/>
              </a:rPr>
              <a:t>Tonn</a:t>
            </a:r>
            <a:r>
              <a:rPr lang="en" sz="1200" b="0" i="0" u="none" strike="noStrike" kern="1200" dirty="0">
                <a:solidFill>
                  <a:schemeClr val="tx1"/>
                </a:solidFill>
                <a:effectLst/>
                <a:latin typeface="+mn-lt"/>
                <a:ea typeface="+mn-ea"/>
                <a:cs typeface="+mn-cs"/>
              </a:rPr>
              <a:t> in fashion apparel industry. In our presentation, we will be focusing on how to make the most out of </a:t>
            </a:r>
            <a:r>
              <a:rPr lang="en" sz="1200" b="0" i="0" u="none" strike="noStrike" kern="1200" dirty="0" err="1">
                <a:solidFill>
                  <a:schemeClr val="tx1"/>
                </a:solidFill>
                <a:effectLst/>
                <a:latin typeface="+mn-lt"/>
                <a:ea typeface="+mn-ea"/>
                <a:cs typeface="+mn-cs"/>
              </a:rPr>
              <a:t>Tonn’s</a:t>
            </a:r>
            <a:r>
              <a:rPr lang="en" sz="1200" b="0" i="0" u="none" strike="noStrike" kern="1200" dirty="0">
                <a:solidFill>
                  <a:schemeClr val="tx1"/>
                </a:solidFill>
                <a:effectLst/>
                <a:latin typeface="+mn-lt"/>
                <a:ea typeface="+mn-ea"/>
                <a:cs typeface="+mn-cs"/>
              </a:rPr>
              <a:t> current resources.</a:t>
            </a:r>
          </a:p>
          <a:p>
            <a:endParaRPr lang="en" sz="1200" b="0" i="0" u="none" strike="noStrike" kern="1200" dirty="0">
              <a:solidFill>
                <a:schemeClr val="tx1"/>
              </a:solidFill>
              <a:effectLst/>
              <a:latin typeface="+mn-lt"/>
              <a:ea typeface="+mn-ea"/>
              <a:cs typeface="+mn-cs"/>
            </a:endParaRPr>
          </a:p>
          <a:p>
            <a:r>
              <a:rPr lang="en" sz="1200" kern="1200" dirty="0">
                <a:solidFill>
                  <a:schemeClr val="tx1"/>
                </a:solidFill>
                <a:effectLst/>
                <a:latin typeface="+mn-lt"/>
                <a:ea typeface="+mn-ea"/>
                <a:cs typeface="+mn-cs"/>
              </a:rPr>
              <a:t>References:</a:t>
            </a:r>
          </a:p>
          <a:p>
            <a:r>
              <a:rPr lang="en" sz="1200" kern="1200" dirty="0">
                <a:solidFill>
                  <a:schemeClr val="tx1"/>
                </a:solidFill>
                <a:effectLst/>
                <a:latin typeface="+mn-lt"/>
                <a:ea typeface="+mn-ea"/>
                <a:cs typeface="+mn-cs"/>
              </a:rPr>
              <a:t>Amundson, S. 1998. Relationships between theory-driven empirical research in operations management and other disciplines. </a:t>
            </a:r>
            <a:r>
              <a:rPr lang="en" sz="1200" i="1" kern="1200" dirty="0">
                <a:solidFill>
                  <a:schemeClr val="tx1"/>
                </a:solidFill>
                <a:effectLst/>
                <a:latin typeface="+mn-lt"/>
                <a:ea typeface="+mn-ea"/>
                <a:cs typeface="+mn-cs"/>
              </a:rPr>
              <a:t>Journal of Operations Management</a:t>
            </a:r>
            <a:r>
              <a:rPr lang="en" sz="1200" kern="1200" dirty="0">
                <a:solidFill>
                  <a:schemeClr val="tx1"/>
                </a:solidFill>
                <a:effectLst/>
                <a:latin typeface="+mn-lt"/>
                <a:ea typeface="+mn-ea"/>
                <a:cs typeface="+mn-cs"/>
              </a:rPr>
              <a:t>, 16(4), pp.341–359.</a:t>
            </a:r>
          </a:p>
          <a:p>
            <a:r>
              <a:rPr lang="en" sz="1200" kern="1200" dirty="0">
                <a:solidFill>
                  <a:schemeClr val="tx1"/>
                </a:solidFill>
                <a:effectLst/>
                <a:latin typeface="+mn-lt"/>
                <a:ea typeface="+mn-ea"/>
                <a:cs typeface="+mn-cs"/>
              </a:rPr>
              <a:t>Barney, J. 1991. Firm Resources and Sustained Competitive Advantage. </a:t>
            </a:r>
            <a:r>
              <a:rPr lang="en" sz="1200" i="1" kern="1200" dirty="0">
                <a:solidFill>
                  <a:schemeClr val="tx1"/>
                </a:solidFill>
                <a:effectLst/>
                <a:latin typeface="+mn-lt"/>
                <a:ea typeface="+mn-ea"/>
                <a:cs typeface="+mn-cs"/>
              </a:rPr>
              <a:t>Journal of Management</a:t>
            </a:r>
            <a:r>
              <a:rPr lang="en" sz="1200" kern="1200" dirty="0">
                <a:solidFill>
                  <a:schemeClr val="tx1"/>
                </a:solidFill>
                <a:effectLst/>
                <a:latin typeface="+mn-lt"/>
                <a:ea typeface="+mn-ea"/>
                <a:cs typeface="+mn-cs"/>
              </a:rPr>
              <a:t>, 17(1), pp.99–120.</a:t>
            </a:r>
          </a:p>
          <a:p>
            <a:endParaRPr lang="ru-RU" dirty="0"/>
          </a:p>
        </p:txBody>
      </p:sp>
      <p:sp>
        <p:nvSpPr>
          <p:cNvPr id="4" name="Номер слайда 3"/>
          <p:cNvSpPr>
            <a:spLocks noGrp="1"/>
          </p:cNvSpPr>
          <p:nvPr>
            <p:ph type="sldNum" sz="quarter" idx="10"/>
          </p:nvPr>
        </p:nvSpPr>
        <p:spPr/>
        <p:txBody>
          <a:bodyPr/>
          <a:lstStyle/>
          <a:p>
            <a:fld id="{97333704-A23E-0148-A375-459C94F9F568}" type="slidenum">
              <a:rPr lang="en-US" smtClean="0"/>
              <a:t>5</a:t>
            </a:fld>
            <a:endParaRPr lang="en-US"/>
          </a:p>
        </p:txBody>
      </p:sp>
    </p:spTree>
    <p:extLst>
      <p:ext uri="{BB962C8B-B14F-4D97-AF65-F5344CB8AC3E}">
        <p14:creationId xmlns:p14="http://schemas.microsoft.com/office/powerpoint/2010/main" val="459877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We used </a:t>
            </a:r>
            <a:r>
              <a:rPr lang="en-US" dirty="0" err="1"/>
              <a:t>Lavidge’s</a:t>
            </a:r>
            <a:r>
              <a:rPr lang="en-US" dirty="0"/>
              <a:t> and Steiner (1961) model for looking at functions of advertisement to look at what step of the ladder </a:t>
            </a:r>
            <a:r>
              <a:rPr lang="en-US" dirty="0" err="1"/>
              <a:t>Tonn’s</a:t>
            </a:r>
            <a:r>
              <a:rPr lang="en-US" dirty="0"/>
              <a:t> target customers are now at and how we can move them up the ladder taking an account of how Mary measures ‘effectiveness’ of advertisement herself. There are seven steps in the model that indicate consumer’s relationship with the brand starting from 1. ‘unaware’ to 7. ’making a purchase’. According to Mary’s objectives in terms of outcomes as a result of marketing recommendations made by us, we concluded that most of </a:t>
            </a:r>
            <a:r>
              <a:rPr lang="en-US" dirty="0" err="1"/>
              <a:t>Tonn’s</a:t>
            </a:r>
            <a:r>
              <a:rPr lang="en-US" dirty="0"/>
              <a:t> target market is currently at the first stage – unaware of the brand. While ’distance’ between steps of ‘awareness’ and ‘preference’ may be very slight, it is impossible to make purchase without being aware of a product (</a:t>
            </a:r>
            <a:r>
              <a:rPr lang="en-US" dirty="0" err="1"/>
              <a:t>Lavidge</a:t>
            </a:r>
            <a:r>
              <a:rPr lang="en-US" dirty="0"/>
              <a:t> and Steiner 1961). We </a:t>
            </a:r>
            <a:r>
              <a:rPr lang="en-US" dirty="0" err="1"/>
              <a:t>analysed</a:t>
            </a:r>
            <a:r>
              <a:rPr lang="en-US" dirty="0"/>
              <a:t> that in this case it is critical to identify why </a:t>
            </a:r>
            <a:r>
              <a:rPr lang="en-US" dirty="0" err="1"/>
              <a:t>Tonn</a:t>
            </a:r>
            <a:r>
              <a:rPr lang="en-US" dirty="0"/>
              <a:t> is lacking brand recognition. </a:t>
            </a:r>
          </a:p>
          <a:p>
            <a:endParaRPr lang="en-US" dirty="0"/>
          </a:p>
          <a:p>
            <a:r>
              <a:rPr lang="en-US" dirty="0"/>
              <a:t>We looked at all Mary’s objectives, specifically focusing on brand recognition and traffic conversion to sales and decided to conduct a Root Cause Analysis to diagnose the common problem that resulted on Mary imposing these specific objectives to us. The result of it can be seen on the screen. We identified that the root of the problem is actually in </a:t>
            </a:r>
            <a:r>
              <a:rPr lang="en-US" dirty="0" err="1"/>
              <a:t>Tonn’s</a:t>
            </a:r>
            <a:r>
              <a:rPr lang="en-US" dirty="0"/>
              <a:t> Business Strategy and unclear brand positioning, which resulted on not so effective promotion strategy so far.</a:t>
            </a:r>
          </a:p>
          <a:p>
            <a:endParaRPr lang="en-US" dirty="0"/>
          </a:p>
          <a:p>
            <a:r>
              <a:rPr lang="en" sz="1200" kern="1200" dirty="0">
                <a:solidFill>
                  <a:schemeClr val="tx1"/>
                </a:solidFill>
                <a:effectLst/>
                <a:latin typeface="+mn-lt"/>
                <a:ea typeface="+mn-ea"/>
                <a:cs typeface="+mn-cs"/>
              </a:rPr>
              <a:t>Reference:</a:t>
            </a:r>
          </a:p>
          <a:p>
            <a:r>
              <a:rPr lang="en" sz="1200" kern="1200" dirty="0" err="1">
                <a:solidFill>
                  <a:schemeClr val="tx1"/>
                </a:solidFill>
                <a:effectLst/>
                <a:latin typeface="+mn-lt"/>
                <a:ea typeface="+mn-ea"/>
                <a:cs typeface="+mn-cs"/>
              </a:rPr>
              <a:t>Lavidge</a:t>
            </a:r>
            <a:r>
              <a:rPr lang="en" sz="1200" kern="1200" dirty="0">
                <a:solidFill>
                  <a:schemeClr val="tx1"/>
                </a:solidFill>
                <a:effectLst/>
                <a:latin typeface="+mn-lt"/>
                <a:ea typeface="+mn-ea"/>
                <a:cs typeface="+mn-cs"/>
              </a:rPr>
              <a:t>, R. and Steiner, G. (1961) A Model for Predicative Measurements of Advertising Effectiveness, Journal of Marketing, 25(4): 59-62</a:t>
            </a:r>
            <a:br>
              <a:rPr lang="en" sz="1200" kern="1200" dirty="0">
                <a:solidFill>
                  <a:schemeClr val="tx1"/>
                </a:solidFill>
                <a:effectLst/>
                <a:latin typeface="+mn-lt"/>
                <a:ea typeface="+mn-ea"/>
                <a:cs typeface="+mn-cs"/>
              </a:rPr>
            </a:br>
            <a:endParaRPr lang="en-US" dirty="0"/>
          </a:p>
        </p:txBody>
      </p:sp>
      <p:sp>
        <p:nvSpPr>
          <p:cNvPr id="4" name="Номер слайда 3"/>
          <p:cNvSpPr>
            <a:spLocks noGrp="1"/>
          </p:cNvSpPr>
          <p:nvPr>
            <p:ph type="sldNum" sz="quarter" idx="10"/>
          </p:nvPr>
        </p:nvSpPr>
        <p:spPr/>
        <p:txBody>
          <a:bodyPr/>
          <a:lstStyle/>
          <a:p>
            <a:fld id="{97333704-A23E-0148-A375-459C94F9F568}" type="slidenum">
              <a:rPr lang="en-US" smtClean="0"/>
              <a:t>6</a:t>
            </a:fld>
            <a:endParaRPr lang="en-US"/>
          </a:p>
        </p:txBody>
      </p:sp>
    </p:spTree>
    <p:extLst>
      <p:ext uri="{BB962C8B-B14F-4D97-AF65-F5344CB8AC3E}">
        <p14:creationId xmlns:p14="http://schemas.microsoft.com/office/powerpoint/2010/main" val="917481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Porter’s 5 Forces to </a:t>
            </a:r>
            <a:r>
              <a:rPr lang="en-US" dirty="0" err="1"/>
              <a:t>analyse</a:t>
            </a:r>
            <a:r>
              <a:rPr lang="en-US" dirty="0"/>
              <a:t> </a:t>
            </a:r>
            <a:r>
              <a:rPr lang="en-US" dirty="0" err="1"/>
              <a:t>Tonn’s</a:t>
            </a:r>
            <a:r>
              <a:rPr lang="en-US" dirty="0"/>
              <a:t> current position. Given that the retail and clothing industry is an extremely saturated market we decided to focus on what </a:t>
            </a:r>
            <a:r>
              <a:rPr lang="en-US" dirty="0" err="1"/>
              <a:t>Tonn’s</a:t>
            </a:r>
            <a:r>
              <a:rPr lang="en-US" dirty="0"/>
              <a:t> competitors were doing. Here we spotted opportunities in which </a:t>
            </a:r>
            <a:r>
              <a:rPr lang="en-US" dirty="0" err="1"/>
              <a:t>Tonn</a:t>
            </a:r>
            <a:r>
              <a:rPr lang="en-US" dirty="0"/>
              <a:t> could re-position themselves in order to differentiate themselves further. </a:t>
            </a:r>
          </a:p>
          <a:p>
            <a:endParaRPr lang="en-US" dirty="0"/>
          </a:p>
          <a:p>
            <a:r>
              <a:rPr lang="en-US" dirty="0" err="1"/>
              <a:t>Tonn’s</a:t>
            </a:r>
            <a:r>
              <a:rPr lang="en-US" dirty="0"/>
              <a:t> competitors have done a good job at positioning themselves. </a:t>
            </a:r>
          </a:p>
          <a:p>
            <a:r>
              <a:rPr lang="en-US" dirty="0"/>
              <a:t>They know who they are and customer can see that clearly throughout their website and branding.</a:t>
            </a:r>
          </a:p>
          <a:p>
            <a:pPr marL="0" marR="0" indent="0" algn="l" defTabSz="914400" rtl="0" eaLnBrk="1" fontAlgn="auto" latinLnBrk="0" hangingPunct="1">
              <a:lnSpc>
                <a:spcPct val="100000"/>
              </a:lnSpc>
              <a:spcBef>
                <a:spcPts val="0"/>
              </a:spcBef>
              <a:spcAft>
                <a:spcPts val="0"/>
              </a:spcAft>
              <a:buClrTx/>
              <a:buSzTx/>
              <a:buFontTx/>
              <a:buNone/>
              <a:tabLst/>
              <a:defRPr/>
            </a:pPr>
            <a:r>
              <a:rPr lang="en-IE" dirty="0"/>
              <a:t>A blog post by the Idle Man detailed how Saturdays NYC came about. “In 2009, Saturdays NYC’s founders Colin Tunstall, Morgan </a:t>
            </a:r>
            <a:r>
              <a:rPr lang="en-IE" dirty="0" err="1"/>
              <a:t>Collett</a:t>
            </a:r>
            <a:r>
              <a:rPr lang="en-IE" dirty="0"/>
              <a:t>, and Josh Rosen combined their mutual love of surf culture with their interests in design, music, and coffee, amongst other things. The result? Probably one of the coolest stores in New York.”</a:t>
            </a:r>
            <a:br>
              <a:rPr lang="en-US" dirty="0"/>
            </a:br>
            <a:r>
              <a:rPr lang="en-US" dirty="0" err="1"/>
              <a:t>Tonn</a:t>
            </a:r>
            <a:r>
              <a:rPr lang="en-US" dirty="0"/>
              <a:t> can learn from Saturdays in terms of their exploration of the ‘trendy’ lifestyle image portrayed by the brand, a lifestyle that their customers strive to obtain.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u="none" dirty="0"/>
              <a:t>References:</a:t>
            </a:r>
          </a:p>
          <a:p>
            <a:endParaRPr lang="en-US" dirty="0"/>
          </a:p>
          <a:p>
            <a:r>
              <a:rPr lang="en-IE" dirty="0">
                <a:effectLst/>
              </a:rPr>
              <a:t>20 Modern, Clean Ecommerce Sites, for Inspiration. 2018. </a:t>
            </a:r>
            <a:r>
              <a:rPr lang="en-IE" i="1" dirty="0">
                <a:effectLst/>
              </a:rPr>
              <a:t>Practical Ecommerce</a:t>
            </a:r>
            <a:r>
              <a:rPr lang="en-IE" dirty="0">
                <a:effectLst/>
              </a:rPr>
              <a:t>. Available from: </a:t>
            </a:r>
            <a:r>
              <a:rPr lang="en-IE" dirty="0">
                <a:effectLst/>
                <a:hlinkClick r:id="rId3"/>
              </a:rPr>
              <a:t>https://www.practicalecommerce.com/20-modern-clean-ecommerce-sites-for-inspiration</a:t>
            </a:r>
            <a:r>
              <a:rPr lang="en-IE" dirty="0">
                <a:effectLst/>
              </a:rPr>
              <a:t> [Accessed November 22, 2018].</a:t>
            </a:r>
          </a:p>
          <a:p>
            <a:endParaRPr lang="en-IE" dirty="0">
              <a:effectLst/>
            </a:endParaRPr>
          </a:p>
          <a:p>
            <a:r>
              <a:rPr lang="en-IE" dirty="0">
                <a:effectLst/>
              </a:rPr>
              <a:t>Everything You Need to Know About the All-Stars Behind Saturdays NYC | GQ. Available from: </a:t>
            </a:r>
            <a:r>
              <a:rPr lang="en-IE" dirty="0">
                <a:effectLst/>
                <a:hlinkClick r:id="rId4"/>
              </a:rPr>
              <a:t>https://www.gq.com/story/saturdays-nyc-best-new-menswear-designer-all-star-interview</a:t>
            </a:r>
            <a:r>
              <a:rPr lang="en-IE" dirty="0">
                <a:effectLst/>
              </a:rPr>
              <a:t> [Accessed November 22, 2018].</a:t>
            </a:r>
          </a:p>
          <a:p>
            <a:endParaRPr lang="en-IE" dirty="0">
              <a:effectLst/>
            </a:endParaRPr>
          </a:p>
          <a:p>
            <a:r>
              <a:rPr lang="en-IE" dirty="0" err="1">
                <a:effectLst/>
              </a:rPr>
              <a:t>Ueland</a:t>
            </a:r>
            <a:r>
              <a:rPr lang="en-IE" dirty="0">
                <a:effectLst/>
              </a:rPr>
              <a:t>, S. Saturdays NYC | Shop Men’s Shirts, T-Shirts, Boardshorts, Footwear, Sweats, Sunglasses, Pants and More. Available from: </a:t>
            </a:r>
            <a:r>
              <a:rPr lang="en-IE" dirty="0">
                <a:effectLst/>
                <a:hlinkClick r:id="rId5"/>
              </a:rPr>
              <a:t>https://www.saturdaysnyc.com/</a:t>
            </a:r>
            <a:r>
              <a:rPr lang="en-IE" dirty="0">
                <a:effectLst/>
              </a:rPr>
              <a:t> [Accessed November 22, 2018].</a:t>
            </a:r>
          </a:p>
          <a:p>
            <a:endParaRPr lang="en-I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effectLst/>
              </a:rPr>
              <a:t>Kirby, E. 2018. History of Saturdays NYC. </a:t>
            </a:r>
            <a:r>
              <a:rPr lang="en-IE" i="1" dirty="0">
                <a:effectLst/>
              </a:rPr>
              <a:t>The Idle Man</a:t>
            </a:r>
            <a:r>
              <a:rPr lang="en-IE" dirty="0">
                <a:effectLst/>
              </a:rPr>
              <a:t>. Available from: </a:t>
            </a:r>
            <a:r>
              <a:rPr lang="en-IE" dirty="0">
                <a:effectLst/>
                <a:hlinkClick r:id="rId6"/>
              </a:rPr>
              <a:t>https://theidleman.com/manual/arrivals/history-saturdays-nyc/</a:t>
            </a:r>
            <a:r>
              <a:rPr lang="en-IE" dirty="0">
                <a:effectLst/>
              </a:rPr>
              <a:t> [Accessed November 22, 2018].</a:t>
            </a:r>
          </a:p>
          <a:p>
            <a:endParaRPr lang="en-IE" dirty="0">
              <a:effectLst/>
            </a:endParaRPr>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7</a:t>
            </a:fld>
            <a:endParaRPr lang="en-US"/>
          </a:p>
        </p:txBody>
      </p:sp>
    </p:spTree>
    <p:extLst>
      <p:ext uri="{BB962C8B-B14F-4D97-AF65-F5344CB8AC3E}">
        <p14:creationId xmlns:p14="http://schemas.microsoft.com/office/powerpoint/2010/main" val="3762111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Similarly, </a:t>
            </a:r>
            <a:r>
              <a:rPr lang="en-US" u="none" dirty="0" err="1"/>
              <a:t>Tonn</a:t>
            </a:r>
            <a:r>
              <a:rPr lang="en-US" u="none" dirty="0"/>
              <a:t> can learn from how GROWN, another Irish clothing manufacturer, has been successful in imprinting sustainability into their branding, not just the manufacturing of their products.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“Irish ethical clothing company that is inspired by the sea, coast and wildlife of Ireland. We only use organic, post-consumer and earth friendly material”- </a:t>
            </a:r>
            <a:r>
              <a:rPr lang="en-IE" sz="1200" b="0" i="0" u="none" strike="noStrike" kern="1200" dirty="0" err="1">
                <a:solidFill>
                  <a:schemeClr val="tx1"/>
                </a:solidFill>
                <a:effectLst/>
                <a:latin typeface="+mn-lt"/>
                <a:ea typeface="+mn-ea"/>
                <a:cs typeface="+mn-cs"/>
              </a:rPr>
              <a:t>Grown.ie</a:t>
            </a:r>
            <a:r>
              <a:rPr lang="en-IE" sz="1200" b="0" i="0" u="none" strike="noStrike" kern="1200" dirty="0">
                <a:solidFill>
                  <a:schemeClr val="tx1"/>
                </a:solidFill>
                <a:effectLst/>
                <a:latin typeface="+mn-lt"/>
                <a:ea typeface="+mn-ea"/>
                <a:cs typeface="+mn-cs"/>
              </a:rPr>
              <a:t>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u="none" strike="noStrike" kern="1200" dirty="0">
                <a:solidFill>
                  <a:schemeClr val="tx1"/>
                </a:solidFill>
                <a:effectLst/>
                <a:latin typeface="+mn-lt"/>
                <a:ea typeface="+mn-ea"/>
                <a:cs typeface="+mn-cs"/>
              </a:rPr>
              <a:t>There is an opportunity for </a:t>
            </a:r>
            <a:r>
              <a:rPr lang="en-IE" sz="1200" b="0" i="0" u="none" strike="noStrike" kern="1200" dirty="0" err="1">
                <a:solidFill>
                  <a:schemeClr val="tx1"/>
                </a:solidFill>
                <a:effectLst/>
                <a:latin typeface="+mn-lt"/>
                <a:ea typeface="+mn-ea"/>
                <a:cs typeface="+mn-cs"/>
              </a:rPr>
              <a:t>Tonn</a:t>
            </a:r>
            <a:r>
              <a:rPr lang="en-IE" sz="1200" b="0" i="0" u="none" strike="noStrike" kern="1200" dirty="0">
                <a:solidFill>
                  <a:schemeClr val="tx1"/>
                </a:solidFill>
                <a:effectLst/>
                <a:latin typeface="+mn-lt"/>
                <a:ea typeface="+mn-ea"/>
                <a:cs typeface="+mn-cs"/>
              </a:rPr>
              <a:t> to learn from GROWN and their implementation of CSR related </a:t>
            </a:r>
            <a:r>
              <a:rPr lang="en-IE" sz="1200" b="0" i="0" u="none" strike="noStrike" kern="1200" dirty="0" err="1">
                <a:solidFill>
                  <a:schemeClr val="tx1"/>
                </a:solidFill>
                <a:effectLst/>
                <a:latin typeface="+mn-lt"/>
                <a:ea typeface="+mn-ea"/>
                <a:cs typeface="+mn-cs"/>
              </a:rPr>
              <a:t>activites</a:t>
            </a:r>
            <a:r>
              <a:rPr lang="en-IE" sz="1200" b="0" i="0" u="none" strike="noStrike" kern="1200" dirty="0">
                <a:solidFill>
                  <a:schemeClr val="tx1"/>
                </a:solidFill>
                <a:effectLst/>
                <a:latin typeface="+mn-lt"/>
                <a:ea typeface="+mn-ea"/>
                <a:cs typeface="+mn-cs"/>
              </a:rPr>
              <a:t> ’Biodiversity Buy Back’ that help them to resonate as a ‘tree-hugger’ in the eyes of the growing eco-friendly consumer segment.</a:t>
            </a: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r>
              <a:rPr lang="en-IE" dirty="0">
                <a:effectLst/>
              </a:rPr>
              <a:t>BIODIVERSITY. </a:t>
            </a:r>
            <a:r>
              <a:rPr lang="en-IE" i="1" dirty="0">
                <a:effectLst/>
              </a:rPr>
              <a:t>GROWN</a:t>
            </a:r>
            <a:r>
              <a:rPr lang="en-IE" dirty="0">
                <a:effectLst/>
              </a:rPr>
              <a:t>. Available from: </a:t>
            </a:r>
            <a:r>
              <a:rPr lang="en-IE" dirty="0">
                <a:effectLst/>
                <a:hlinkClick r:id="rId3"/>
              </a:rPr>
              <a:t>https://www.grown.ie/biodiversity/</a:t>
            </a:r>
            <a:r>
              <a:rPr lang="en-IE" dirty="0">
                <a:effectLst/>
              </a:rPr>
              <a:t> [Accessed November 22, 2018].</a:t>
            </a:r>
          </a:p>
          <a:p>
            <a:endParaRPr lang="en-IE" dirty="0">
              <a:effectLst/>
            </a:endParaRPr>
          </a:p>
          <a:p>
            <a:r>
              <a:rPr lang="en-IE" dirty="0">
                <a:effectLst/>
              </a:rPr>
              <a:t>GROWN. </a:t>
            </a:r>
            <a:r>
              <a:rPr lang="en-IE" i="1" dirty="0">
                <a:effectLst/>
              </a:rPr>
              <a:t>GROWN</a:t>
            </a:r>
            <a:r>
              <a:rPr lang="en-IE" dirty="0">
                <a:effectLst/>
              </a:rPr>
              <a:t>. Available from: </a:t>
            </a:r>
            <a:r>
              <a:rPr lang="en-IE" dirty="0">
                <a:effectLst/>
                <a:hlinkClick r:id="rId4"/>
              </a:rPr>
              <a:t>https://www.grown.ie/</a:t>
            </a:r>
            <a:r>
              <a:rPr lang="en-IE" dirty="0">
                <a:effectLst/>
              </a:rPr>
              <a:t> [Accessed November 22,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8</a:t>
            </a:fld>
            <a:endParaRPr lang="en-US"/>
          </a:p>
        </p:txBody>
      </p:sp>
    </p:spTree>
    <p:extLst>
      <p:ext uri="{BB962C8B-B14F-4D97-AF65-F5344CB8AC3E}">
        <p14:creationId xmlns:p14="http://schemas.microsoft.com/office/powerpoint/2010/main" val="7876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consumers continue to become expectant of ethically produced goods, perhaps there is a market for people who want to help the environment but don’t want to sacrifice their appearance.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Here we have identified an opportunity of </a:t>
            </a:r>
            <a:r>
              <a:rPr lang="en-US" u="none" dirty="0" err="1"/>
              <a:t>Tonn</a:t>
            </a:r>
            <a:r>
              <a:rPr lang="en-US" u="none" dirty="0"/>
              <a:t> to foster both a lifestyle and trendy image while also emphasizing the sustainable aspect of their clothing.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t>‘Customers who love to stand out in a crowd and feel like their purchase hasn't cost the Earth’</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This is a statement by </a:t>
            </a:r>
            <a:r>
              <a:rPr lang="en-US" u="none" dirty="0" err="1"/>
              <a:t>Tonn</a:t>
            </a:r>
            <a:r>
              <a:rPr lang="en-US" u="none" dirty="0"/>
              <a:t> on their website, but it is the only mention or suggestion of fashion x sustainability throughout their content, branding, packaging. This statement is the backbone of what we would suggest </a:t>
            </a:r>
            <a:r>
              <a:rPr lang="en-US" u="none" dirty="0" err="1"/>
              <a:t>Tonn</a:t>
            </a:r>
            <a:r>
              <a:rPr lang="en-US" u="none" dirty="0"/>
              <a:t> should base all of their marketing efforts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err="1">
                <a:effectLst/>
              </a:rPr>
              <a:t>Tonnstore.com</a:t>
            </a:r>
            <a:r>
              <a:rPr lang="en-IE" dirty="0">
                <a:effectLst/>
              </a:rPr>
              <a:t> Our Story. </a:t>
            </a:r>
            <a:r>
              <a:rPr lang="en-IE" i="1" dirty="0" err="1">
                <a:effectLst/>
              </a:rPr>
              <a:t>tonnstore.com</a:t>
            </a:r>
            <a:r>
              <a:rPr lang="en-IE" dirty="0">
                <a:effectLst/>
              </a:rPr>
              <a:t>. Available from: </a:t>
            </a:r>
            <a:r>
              <a:rPr lang="en-IE" dirty="0">
                <a:effectLst/>
                <a:hlinkClick r:id="rId3"/>
              </a:rPr>
              <a:t>https://tonnstore.com/pages/our-story</a:t>
            </a:r>
            <a:r>
              <a:rPr lang="en-IE" dirty="0">
                <a:effectLst/>
              </a:rPr>
              <a:t> [Accessed November 22,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9</a:t>
            </a:fld>
            <a:endParaRPr lang="en-US"/>
          </a:p>
        </p:txBody>
      </p:sp>
    </p:spTree>
    <p:extLst>
      <p:ext uri="{BB962C8B-B14F-4D97-AF65-F5344CB8AC3E}">
        <p14:creationId xmlns:p14="http://schemas.microsoft.com/office/powerpoint/2010/main" val="32117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A total of 306 students were surveyed at a large Southeastern U.S. research intensive university. The mean age was 20.7 years with a standard deviation of 2.1. Thirty‐eight percent were men and 62% were women. There were several ethnic groups represented, but the vast majority were Caucasian (79%). Asians were the next largest group (8%), followed by African American (5%), Hispanic (4%) and Other (4%). All academic ranks were represented with 35% being Seniors, 23% being Juniors, 21% being Sophomores, 16% being Freshmen and 5% being graduate students. Students’ monthly discretionary income ranged from less than $100 to more than $400.</a:t>
            </a:r>
          </a:p>
          <a:p>
            <a:endParaRPr lang="en-IE" sz="1200" dirty="0"/>
          </a:p>
          <a:p>
            <a:r>
              <a:rPr lang="en-IE" sz="1200" dirty="0"/>
              <a:t>According to a recent Unilever study, sustainability issues are increasingly affecting shopping decisions (</a:t>
            </a:r>
            <a:r>
              <a:rPr lang="en-IE" sz="1200" dirty="0" err="1"/>
              <a:t>Econsultancy</a:t>
            </a:r>
            <a:r>
              <a:rPr lang="en-IE" sz="1200" dirty="0"/>
              <a:t>, 2017))</a:t>
            </a:r>
          </a:p>
          <a:p>
            <a:endParaRPr lang="en-I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err="1">
                <a:effectLst/>
              </a:rPr>
              <a:t>Gillil</a:t>
            </a:r>
            <a:r>
              <a:rPr lang="en-IE" dirty="0">
                <a:effectLst/>
              </a:rPr>
              <a:t>, N. 2017. How ethical fashion brands are marketing to conscious consumers. </a:t>
            </a:r>
            <a:r>
              <a:rPr lang="en-IE" i="1" dirty="0" err="1">
                <a:effectLst/>
              </a:rPr>
              <a:t>Econsultancy</a:t>
            </a:r>
            <a:r>
              <a:rPr lang="en-IE" dirty="0">
                <a:effectLst/>
              </a:rPr>
              <a:t>. Available from: </a:t>
            </a:r>
            <a:r>
              <a:rPr lang="en-IE" dirty="0">
                <a:effectLst/>
                <a:hlinkClick r:id="rId3"/>
              </a:rPr>
              <a:t>https://econsultancy.com/how-ethical-fashion-brands-are-marketing-to-conscious-consumers/</a:t>
            </a:r>
            <a:r>
              <a:rPr lang="en-IE" dirty="0">
                <a:effectLst/>
              </a:rPr>
              <a:t> [Accessed November 22, 2018].</a:t>
            </a:r>
          </a:p>
          <a:p>
            <a:endParaRPr lang="en-US" dirty="0"/>
          </a:p>
          <a:p>
            <a:r>
              <a:rPr lang="en" sz="1200" b="0" i="1" u="none" strike="noStrike" kern="1200" dirty="0">
                <a:solidFill>
                  <a:schemeClr val="tx1"/>
                </a:solidFill>
                <a:effectLst/>
                <a:latin typeface="+mn-lt"/>
                <a:ea typeface="+mn-ea"/>
                <a:cs typeface="+mn-cs"/>
              </a:rPr>
              <a:t>Rahman, S., Saleem, S., Akhtar, S., Ali, T., &amp; Khan, M. ( 2014 ). Consumer's adoption of apparel fashion: The role of innovativeness, involvement, and social values. International Journal of Marketing Studies, 6, 49 – 63.</a:t>
            </a:r>
          </a:p>
          <a:p>
            <a:endParaRPr lang="en" sz="1200" b="0" i="1" u="none" strike="noStrike" kern="1200" dirty="0">
              <a:solidFill>
                <a:schemeClr val="tx1"/>
              </a:solidFill>
              <a:effectLst/>
              <a:latin typeface="+mn-lt"/>
              <a:ea typeface="+mn-ea"/>
              <a:cs typeface="+mn-cs"/>
            </a:endParaRPr>
          </a:p>
          <a:p>
            <a:r>
              <a:rPr lang="en" sz="1200" b="0" i="1" u="none" strike="noStrike" kern="1200" dirty="0">
                <a:solidFill>
                  <a:schemeClr val="tx1"/>
                </a:solidFill>
                <a:effectLst/>
                <a:latin typeface="+mn-lt"/>
                <a:ea typeface="+mn-ea"/>
                <a:cs typeface="+mn-cs"/>
              </a:rPr>
              <a:t>Ellis, J. L., McCracken, V. A., &amp; </a:t>
            </a:r>
            <a:r>
              <a:rPr lang="en" sz="1200" b="0" i="1" u="none" strike="noStrike" kern="1200" dirty="0" err="1">
                <a:solidFill>
                  <a:schemeClr val="tx1"/>
                </a:solidFill>
                <a:effectLst/>
                <a:latin typeface="+mn-lt"/>
                <a:ea typeface="+mn-ea"/>
                <a:cs typeface="+mn-cs"/>
              </a:rPr>
              <a:t>Skuza</a:t>
            </a:r>
            <a:r>
              <a:rPr lang="en" sz="1200" b="0" i="1" u="none" strike="noStrike" kern="1200" dirty="0">
                <a:solidFill>
                  <a:schemeClr val="tx1"/>
                </a:solidFill>
                <a:effectLst/>
                <a:latin typeface="+mn-lt"/>
                <a:ea typeface="+mn-ea"/>
                <a:cs typeface="+mn-cs"/>
              </a:rPr>
              <a:t>, N. ( 2012 ). Insights into willingness to pay for organic cotton apparel. Journal of Fashion Marketing and Management: An International Journal, 16, 290 – 305.</a:t>
            </a:r>
          </a:p>
          <a:p>
            <a:endParaRPr lang="en" sz="1200" b="0" i="1" u="none" strike="noStrike" kern="1200" dirty="0">
              <a:solidFill>
                <a:schemeClr val="tx1"/>
              </a:solidFill>
              <a:effectLst/>
              <a:latin typeface="+mn-lt"/>
              <a:ea typeface="+mn-ea"/>
              <a:cs typeface="+mn-cs"/>
            </a:endParaRPr>
          </a:p>
          <a:p>
            <a:r>
              <a:rPr lang="en" sz="1200" b="0" i="1" u="none" strike="noStrike" kern="1200" dirty="0">
                <a:solidFill>
                  <a:schemeClr val="tx1"/>
                </a:solidFill>
                <a:effectLst/>
                <a:latin typeface="+mn-lt"/>
                <a:ea typeface="+mn-ea"/>
                <a:cs typeface="+mn-cs"/>
              </a:rPr>
              <a:t>McGlone, T., </a:t>
            </a:r>
            <a:r>
              <a:rPr lang="en" sz="1200" b="0" i="1" u="none" strike="noStrike" kern="1200" dirty="0" err="1">
                <a:solidFill>
                  <a:schemeClr val="tx1"/>
                </a:solidFill>
                <a:effectLst/>
                <a:latin typeface="+mn-lt"/>
                <a:ea typeface="+mn-ea"/>
                <a:cs typeface="+mn-cs"/>
              </a:rPr>
              <a:t>Spaine</a:t>
            </a:r>
            <a:r>
              <a:rPr lang="en" sz="1200" b="0" i="1" u="none" strike="noStrike" kern="1200" dirty="0">
                <a:solidFill>
                  <a:schemeClr val="tx1"/>
                </a:solidFill>
                <a:effectLst/>
                <a:latin typeface="+mn-lt"/>
                <a:ea typeface="+mn-ea"/>
                <a:cs typeface="+mn-cs"/>
              </a:rPr>
              <a:t>, J. W., &amp; McGlone, V. ( 2011 ). Corporate social responsibility and the Millennials. Journal of Education for Business, 86 ( 4 ), 195 – 200.</a:t>
            </a:r>
          </a:p>
          <a:p>
            <a:endParaRPr lang="en-US" dirty="0"/>
          </a:p>
          <a:p>
            <a:endParaRPr lang="en-US" dirty="0"/>
          </a:p>
        </p:txBody>
      </p:sp>
      <p:sp>
        <p:nvSpPr>
          <p:cNvPr id="4" name="Slide Number Placeholder 3"/>
          <p:cNvSpPr>
            <a:spLocks noGrp="1"/>
          </p:cNvSpPr>
          <p:nvPr>
            <p:ph type="sldNum" sz="quarter" idx="5"/>
          </p:nvPr>
        </p:nvSpPr>
        <p:spPr/>
        <p:txBody>
          <a:bodyPr/>
          <a:lstStyle/>
          <a:p>
            <a:fld id="{97333704-A23E-0148-A375-459C94F9F568}" type="slidenum">
              <a:rPr lang="en-US" smtClean="0"/>
              <a:t>10</a:t>
            </a:fld>
            <a:endParaRPr lang="en-US"/>
          </a:p>
        </p:txBody>
      </p:sp>
    </p:spTree>
    <p:extLst>
      <p:ext uri="{BB962C8B-B14F-4D97-AF65-F5344CB8AC3E}">
        <p14:creationId xmlns:p14="http://schemas.microsoft.com/office/powerpoint/2010/main" val="2214251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4/29/20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4/29/20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A group of people sitting on the ground&#13;&#10;&#13;&#10;Description automatically generated">
            <a:extLst>
              <a:ext uri="{FF2B5EF4-FFF2-40B4-BE49-F238E27FC236}">
                <a16:creationId xmlns:a16="http://schemas.microsoft.com/office/drawing/2014/main" id="{4D0CE424-B526-7E49-9FB3-170D932544CF}"/>
              </a:ext>
            </a:extLst>
          </p:cNvPr>
          <p:cNvPicPr>
            <a:picLocks noChangeAspect="1"/>
          </p:cNvPicPr>
          <p:nvPr/>
        </p:nvPicPr>
        <p:blipFill rotWithShape="1">
          <a:blip r:embed="rId3">
            <a:duotone>
              <a:schemeClr val="accent1">
                <a:shade val="45000"/>
                <a:satMod val="135000"/>
              </a:schemeClr>
              <a:prstClr val="white"/>
            </a:duotone>
          </a:blip>
          <a:srcRect l="11800" r="3" b="3"/>
          <a:stretch/>
        </p:blipFill>
        <p:spPr>
          <a:xfrm>
            <a:off x="6108700" y="-1"/>
            <a:ext cx="6094450" cy="6858001"/>
          </a:xfrm>
          <a:prstGeom prst="rect">
            <a:avLst/>
          </a:prstGeom>
        </p:spPr>
      </p:pic>
      <p:sp>
        <p:nvSpPr>
          <p:cNvPr id="11"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DAEC2-91FD-2846-AC5A-201B55C953B3}"/>
              </a:ext>
            </a:extLst>
          </p:cNvPr>
          <p:cNvSpPr>
            <a:spLocks noGrp="1"/>
          </p:cNvSpPr>
          <p:nvPr>
            <p:ph type="ctrTitle"/>
          </p:nvPr>
        </p:nvSpPr>
        <p:spPr>
          <a:xfrm>
            <a:off x="171450" y="514350"/>
            <a:ext cx="6314017" cy="2914650"/>
          </a:xfrm>
        </p:spPr>
        <p:txBody>
          <a:bodyPr vert="horz" lIns="91440" tIns="45720" rIns="91440" bIns="45720" rtlCol="0" anchor="b">
            <a:normAutofit/>
          </a:bodyPr>
          <a:lstStyle/>
          <a:p>
            <a:r>
              <a:rPr lang="en-US" dirty="0">
                <a:cs typeface="Agency FB" panose="020F0502020204030204" pitchFamily="34" charset="0"/>
              </a:rPr>
              <a:t>Marketing Strategy for </a:t>
            </a:r>
            <a:r>
              <a:rPr lang="en-US" dirty="0" err="1">
                <a:cs typeface="Agency FB" panose="020F0502020204030204" pitchFamily="34" charset="0"/>
              </a:rPr>
              <a:t>Tonn</a:t>
            </a:r>
            <a:endParaRPr lang="en-US" dirty="0">
              <a:cs typeface="Agency FB" panose="020F0502020204030204" pitchFamily="34" charset="0"/>
            </a:endParaRPr>
          </a:p>
        </p:txBody>
      </p:sp>
      <p:sp>
        <p:nvSpPr>
          <p:cNvPr id="3" name="Subtitle 2">
            <a:extLst>
              <a:ext uri="{FF2B5EF4-FFF2-40B4-BE49-F238E27FC236}">
                <a16:creationId xmlns:a16="http://schemas.microsoft.com/office/drawing/2014/main" id="{7FD63058-1E80-CE4F-AA47-8DACC5D94B11}"/>
              </a:ext>
            </a:extLst>
          </p:cNvPr>
          <p:cNvSpPr>
            <a:spLocks noGrp="1"/>
          </p:cNvSpPr>
          <p:nvPr>
            <p:ph type="subTitle" idx="1"/>
          </p:nvPr>
        </p:nvSpPr>
        <p:spPr>
          <a:xfrm>
            <a:off x="171450" y="2989263"/>
            <a:ext cx="5093585" cy="1682750"/>
          </a:xfrm>
        </p:spPr>
        <p:txBody>
          <a:bodyPr vert="horz" lIns="91440" tIns="45720" rIns="91440" bIns="45720" rtlCol="0" anchor="ctr">
            <a:normAutofit/>
          </a:bodyPr>
          <a:lstStyle/>
          <a:p>
            <a:br>
              <a:rPr lang="en-US" sz="1400" dirty="0"/>
            </a:br>
            <a:r>
              <a:rPr lang="en-US" sz="1400" dirty="0"/>
              <a:t>Deirdre Norgrove-15343481</a:t>
            </a:r>
            <a:br>
              <a:rPr lang="en-US" sz="1400" dirty="0"/>
            </a:br>
            <a:endParaRPr lang="en-US" sz="1400" i="1" dirty="0"/>
          </a:p>
        </p:txBody>
      </p:sp>
    </p:spTree>
    <p:extLst>
      <p:ext uri="{BB962C8B-B14F-4D97-AF65-F5344CB8AC3E}">
        <p14:creationId xmlns:p14="http://schemas.microsoft.com/office/powerpoint/2010/main" val="56325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74EF-7649-DE48-8127-93C149D8907B}"/>
              </a:ext>
            </a:extLst>
          </p:cNvPr>
          <p:cNvSpPr>
            <a:spLocks noGrp="1"/>
          </p:cNvSpPr>
          <p:nvPr>
            <p:ph type="title"/>
          </p:nvPr>
        </p:nvSpPr>
        <p:spPr>
          <a:xfrm>
            <a:off x="810000" y="447188"/>
            <a:ext cx="10571998" cy="970450"/>
          </a:xfrm>
        </p:spPr>
        <p:txBody>
          <a:bodyPr>
            <a:normAutofit/>
          </a:bodyPr>
          <a:lstStyle/>
          <a:p>
            <a:r>
              <a:rPr lang="en-US"/>
              <a:t>Sustainable shoppers on the rise</a:t>
            </a:r>
          </a:p>
        </p:txBody>
      </p:sp>
      <p:sp>
        <p:nvSpPr>
          <p:cNvPr id="3" name="Content Placeholder 2">
            <a:extLst>
              <a:ext uri="{FF2B5EF4-FFF2-40B4-BE49-F238E27FC236}">
                <a16:creationId xmlns:a16="http://schemas.microsoft.com/office/drawing/2014/main" id="{37CFA6BE-96B2-794F-BCFE-CDC4986C2200}"/>
              </a:ext>
            </a:extLst>
          </p:cNvPr>
          <p:cNvSpPr>
            <a:spLocks noGrp="1"/>
          </p:cNvSpPr>
          <p:nvPr>
            <p:ph idx="1"/>
          </p:nvPr>
        </p:nvSpPr>
        <p:spPr>
          <a:xfrm>
            <a:off x="347226" y="2505653"/>
            <a:ext cx="4510525" cy="4244975"/>
          </a:xfrm>
        </p:spPr>
        <p:txBody>
          <a:bodyPr>
            <a:normAutofit lnSpcReduction="10000"/>
          </a:bodyPr>
          <a:lstStyle/>
          <a:p>
            <a:r>
              <a:rPr lang="en-IE" sz="2000" dirty="0"/>
              <a:t>21% of people say they would support brands that clearly convey sustainability aspects through their marketing and packaging. </a:t>
            </a:r>
          </a:p>
          <a:p>
            <a:pPr marL="0" indent="0">
              <a:buNone/>
            </a:pPr>
            <a:endParaRPr lang="en-IE" sz="2000" dirty="0"/>
          </a:p>
          <a:p>
            <a:r>
              <a:rPr lang="en-IE" sz="2000" dirty="0" err="1"/>
              <a:t>Tonn</a:t>
            </a:r>
            <a:r>
              <a:rPr lang="en-IE" sz="2000" dirty="0"/>
              <a:t> have already began to take the sustainability further to their packaging.</a:t>
            </a:r>
          </a:p>
          <a:p>
            <a:pPr marL="0" indent="0">
              <a:buNone/>
            </a:pPr>
            <a:endParaRPr lang="en-IE" sz="2000" dirty="0"/>
          </a:p>
          <a:p>
            <a:r>
              <a:rPr lang="en" sz="2000" dirty="0"/>
              <a:t>Willingness to pay 25% higher price for organic cotton</a:t>
            </a:r>
            <a:endParaRPr lang="en" sz="2000" dirty="0">
              <a:solidFill>
                <a:schemeClr val="tx2"/>
              </a:solidFill>
            </a:endParaRPr>
          </a:p>
          <a:p>
            <a:pPr marL="0" indent="0">
              <a:buNone/>
            </a:pPr>
            <a:endParaRPr lang="en-IE" sz="1600" dirty="0"/>
          </a:p>
          <a:p>
            <a:endParaRPr lang="en-US" sz="1600" dirty="0"/>
          </a:p>
        </p:txBody>
      </p:sp>
      <p:pic>
        <p:nvPicPr>
          <p:cNvPr id="5" name="Picture 4" descr="A picture containing animal, invertebrate, mollusk&#10;&#10;Description automatically generated">
            <a:extLst>
              <a:ext uri="{FF2B5EF4-FFF2-40B4-BE49-F238E27FC236}">
                <a16:creationId xmlns:a16="http://schemas.microsoft.com/office/drawing/2014/main" id="{2B04ECC4-4CFF-7B49-AD81-CD0FEDE0B85B}"/>
              </a:ext>
            </a:extLst>
          </p:cNvPr>
          <p:cNvPicPr>
            <a:picLocks noChangeAspect="1"/>
          </p:cNvPicPr>
          <p:nvPr/>
        </p:nvPicPr>
        <p:blipFill rotWithShape="1">
          <a:blip r:embed="rId3"/>
          <a:srcRect t="12514" r="9091" b="7585"/>
          <a:stretch/>
        </p:blipFill>
        <p:spPr>
          <a:xfrm>
            <a:off x="5101851" y="2505653"/>
            <a:ext cx="6277349" cy="353103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890294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80AF6-A792-EF4D-BDAB-11F492A3B59C}"/>
              </a:ext>
            </a:extLst>
          </p:cNvPr>
          <p:cNvSpPr>
            <a:spLocks noGrp="1"/>
          </p:cNvSpPr>
          <p:nvPr>
            <p:ph type="title"/>
          </p:nvPr>
        </p:nvSpPr>
        <p:spPr/>
        <p:txBody>
          <a:bodyPr/>
          <a:lstStyle/>
          <a:p>
            <a:r>
              <a:rPr lang="en-US" dirty="0"/>
              <a:t>New Positioning Statement</a:t>
            </a:r>
          </a:p>
        </p:txBody>
      </p:sp>
      <p:sp>
        <p:nvSpPr>
          <p:cNvPr id="3" name="Content Placeholder 2">
            <a:extLst>
              <a:ext uri="{FF2B5EF4-FFF2-40B4-BE49-F238E27FC236}">
                <a16:creationId xmlns:a16="http://schemas.microsoft.com/office/drawing/2014/main" id="{74EDA942-DEC2-3545-BA46-5BA9AD3334A2}"/>
              </a:ext>
            </a:extLst>
          </p:cNvPr>
          <p:cNvSpPr>
            <a:spLocks noGrp="1"/>
          </p:cNvSpPr>
          <p:nvPr>
            <p:ph idx="1"/>
          </p:nvPr>
        </p:nvSpPr>
        <p:spPr/>
        <p:txBody>
          <a:bodyPr>
            <a:normAutofit/>
          </a:bodyPr>
          <a:lstStyle/>
          <a:p>
            <a:pPr marL="0" indent="0">
              <a:buNone/>
            </a:pPr>
            <a:r>
              <a:rPr lang="en-US" sz="2400" dirty="0"/>
              <a:t>‘</a:t>
            </a:r>
            <a:r>
              <a:rPr lang="en-US" sz="2400" dirty="0" err="1"/>
              <a:t>Tonn’s</a:t>
            </a:r>
            <a:r>
              <a:rPr lang="en-US" sz="2400" dirty="0"/>
              <a:t> goal is to be the first choice for environmentally-aware consumers with our comfortable and stylish clothing that is ethically created.</a:t>
            </a:r>
          </a:p>
          <a:p>
            <a:pPr marL="0" indent="0">
              <a:buNone/>
            </a:pPr>
            <a:endParaRPr lang="en-US" sz="2400" dirty="0"/>
          </a:p>
          <a:p>
            <a:pPr marL="0" indent="0">
              <a:buNone/>
            </a:pPr>
            <a:r>
              <a:rPr lang="en-US" sz="2400" dirty="0"/>
              <a:t>We do this through a small number of relationships with transparent manufacturers, by using materials that give an amazing vintage look and feel and ultimately telling a story with the graphics.‘</a:t>
            </a:r>
            <a:endParaRPr lang="en-US" sz="1600" dirty="0"/>
          </a:p>
        </p:txBody>
      </p:sp>
    </p:spTree>
    <p:extLst>
      <p:ext uri="{BB962C8B-B14F-4D97-AF65-F5344CB8AC3E}">
        <p14:creationId xmlns:p14="http://schemas.microsoft.com/office/powerpoint/2010/main" val="330133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BE05-F311-6B44-BAD7-5408C18F226E}"/>
              </a:ext>
            </a:extLst>
          </p:cNvPr>
          <p:cNvSpPr>
            <a:spLocks noGrp="1"/>
          </p:cNvSpPr>
          <p:nvPr>
            <p:ph type="title"/>
          </p:nvPr>
        </p:nvSpPr>
        <p:spPr/>
        <p:txBody>
          <a:bodyPr/>
          <a:lstStyle/>
          <a:p>
            <a:r>
              <a:rPr lang="en-US" dirty="0"/>
              <a:t>Targeting</a:t>
            </a:r>
          </a:p>
        </p:txBody>
      </p:sp>
      <p:sp>
        <p:nvSpPr>
          <p:cNvPr id="3" name="Content Placeholder 2">
            <a:extLst>
              <a:ext uri="{FF2B5EF4-FFF2-40B4-BE49-F238E27FC236}">
                <a16:creationId xmlns:a16="http://schemas.microsoft.com/office/drawing/2014/main" id="{454D3A75-5E8A-7440-9BAB-6AE00AA5B2C5}"/>
              </a:ext>
            </a:extLst>
          </p:cNvPr>
          <p:cNvSpPr>
            <a:spLocks noGrp="1"/>
          </p:cNvSpPr>
          <p:nvPr>
            <p:ph idx="1"/>
          </p:nvPr>
        </p:nvSpPr>
        <p:spPr>
          <a:xfrm>
            <a:off x="818712" y="1676400"/>
            <a:ext cx="9078323" cy="4939553"/>
          </a:xfrm>
        </p:spPr>
        <p:txBody>
          <a:bodyPr>
            <a:normAutofit/>
          </a:bodyPr>
          <a:lstStyle/>
          <a:p>
            <a:r>
              <a:rPr lang="en-IE" sz="2400" dirty="0"/>
              <a:t>Story-telling aspect found on the tag brings authenticity to this eco-friendly t-shirt.</a:t>
            </a:r>
          </a:p>
          <a:p>
            <a:r>
              <a:rPr lang="en-IE" sz="2400" dirty="0" err="1"/>
              <a:t>Tonn</a:t>
            </a:r>
            <a:r>
              <a:rPr lang="en-IE" sz="2400" dirty="0"/>
              <a:t> can grab the target audience's attention with its </a:t>
            </a:r>
            <a:r>
              <a:rPr lang="en-IE" sz="2400" b="1" i="1" dirty="0"/>
              <a:t>ethical sourcing</a:t>
            </a:r>
            <a:r>
              <a:rPr lang="en-IE" sz="2400" dirty="0"/>
              <a:t>, but that the t-shirts are also </a:t>
            </a:r>
            <a:r>
              <a:rPr lang="en-IE" sz="2400" b="1" i="1" dirty="0"/>
              <a:t>fashionable</a:t>
            </a:r>
            <a:r>
              <a:rPr lang="en-IE" sz="2400" dirty="0"/>
              <a:t> as well.</a:t>
            </a:r>
          </a:p>
          <a:p>
            <a:r>
              <a:rPr lang="en-IE" sz="2400" dirty="0"/>
              <a:t>Target: Image oriented conscious consumers.</a:t>
            </a:r>
          </a:p>
          <a:p>
            <a:r>
              <a:rPr lang="en-IE" sz="2400" dirty="0"/>
              <a:t>Sustainable shoppers are not to be defined by gender or age group.</a:t>
            </a:r>
            <a:endParaRPr lang="en-US" sz="2400" dirty="0"/>
          </a:p>
        </p:txBody>
      </p:sp>
    </p:spTree>
    <p:extLst>
      <p:ext uri="{BB962C8B-B14F-4D97-AF65-F5344CB8AC3E}">
        <p14:creationId xmlns:p14="http://schemas.microsoft.com/office/powerpoint/2010/main" val="821113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Объект 5">
            <a:extLst>
              <a:ext uri="{FF2B5EF4-FFF2-40B4-BE49-F238E27FC236}">
                <a16:creationId xmlns:a16="http://schemas.microsoft.com/office/drawing/2014/main" id="{45C823B2-E647-E94F-BBE1-61791B768857}"/>
              </a:ext>
            </a:extLst>
          </p:cNvPr>
          <p:cNvPicPr>
            <a:picLocks noGrp="1" noChangeAspect="1"/>
          </p:cNvPicPr>
          <p:nvPr>
            <p:ph idx="1"/>
          </p:nvPr>
        </p:nvPicPr>
        <p:blipFill>
          <a:blip r:embed="rId3"/>
          <a:stretch>
            <a:fillRect/>
          </a:stretch>
        </p:blipFill>
        <p:spPr>
          <a:xfrm>
            <a:off x="568873" y="68507"/>
            <a:ext cx="11054253" cy="6720986"/>
          </a:xfrm>
        </p:spPr>
      </p:pic>
    </p:spTree>
    <p:extLst>
      <p:ext uri="{BB962C8B-B14F-4D97-AF65-F5344CB8AC3E}">
        <p14:creationId xmlns:p14="http://schemas.microsoft.com/office/powerpoint/2010/main" val="407420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4F9755BB-587B-0742-8901-EE77F4A3C3A8}"/>
              </a:ext>
            </a:extLst>
          </p:cNvPr>
          <p:cNvPicPr>
            <a:picLocks noChangeAspect="1"/>
          </p:cNvPicPr>
          <p:nvPr/>
        </p:nvPicPr>
        <p:blipFill rotWithShape="1">
          <a:blip r:embed="rId3"/>
          <a:srcRect l="-2" t="11002" r="1223" b="6478"/>
          <a:stretch/>
        </p:blipFill>
        <p:spPr>
          <a:xfrm>
            <a:off x="6035040" y="0"/>
            <a:ext cx="6263640" cy="6858000"/>
          </a:xfrm>
          <a:prstGeom prst="rect">
            <a:avLst/>
          </a:prstGeom>
        </p:spPr>
      </p:pic>
      <p:sp>
        <p:nvSpPr>
          <p:cNvPr id="10"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8362E-DF5A-454B-90C1-51D05FB8426B}"/>
              </a:ext>
            </a:extLst>
          </p:cNvPr>
          <p:cNvSpPr>
            <a:spLocks noGrp="1"/>
          </p:cNvSpPr>
          <p:nvPr>
            <p:ph type="title"/>
          </p:nvPr>
        </p:nvSpPr>
        <p:spPr>
          <a:xfrm>
            <a:off x="813247" y="1137102"/>
            <a:ext cx="5061388" cy="1559412"/>
          </a:xfrm>
        </p:spPr>
        <p:txBody>
          <a:bodyPr>
            <a:normAutofit fontScale="90000"/>
          </a:bodyPr>
          <a:lstStyle/>
          <a:p>
            <a:r>
              <a:rPr lang="en-US" dirty="0"/>
              <a:t>Branding Recommendations </a:t>
            </a:r>
            <a:br>
              <a:rPr lang="en-US" dirty="0"/>
            </a:br>
            <a:r>
              <a:rPr lang="en-US" dirty="0"/>
              <a:t> </a:t>
            </a:r>
            <a:br>
              <a:rPr lang="en-US" dirty="0"/>
            </a:br>
            <a:r>
              <a:rPr lang="en-US" sz="3100" b="0" i="1" dirty="0"/>
              <a:t>1. Innovate as part of CSR</a:t>
            </a:r>
            <a:endParaRPr lang="en-US" b="0" i="1" dirty="0"/>
          </a:p>
        </p:txBody>
      </p:sp>
      <p:sp>
        <p:nvSpPr>
          <p:cNvPr id="3" name="Content Placeholder 2">
            <a:extLst>
              <a:ext uri="{FF2B5EF4-FFF2-40B4-BE49-F238E27FC236}">
                <a16:creationId xmlns:a16="http://schemas.microsoft.com/office/drawing/2014/main" id="{06CAF928-CF08-3844-A95F-725B58CBD331}"/>
              </a:ext>
            </a:extLst>
          </p:cNvPr>
          <p:cNvSpPr>
            <a:spLocks noGrp="1"/>
          </p:cNvSpPr>
          <p:nvPr>
            <p:ph idx="1"/>
          </p:nvPr>
        </p:nvSpPr>
        <p:spPr>
          <a:xfrm>
            <a:off x="818712" y="2413000"/>
            <a:ext cx="5055923" cy="3632200"/>
          </a:xfrm>
        </p:spPr>
        <p:txBody>
          <a:bodyPr>
            <a:normAutofit/>
          </a:bodyPr>
          <a:lstStyle/>
          <a:p>
            <a:r>
              <a:rPr lang="en-US" sz="2000" dirty="0"/>
              <a:t>Introduce </a:t>
            </a:r>
            <a:r>
              <a:rPr lang="en-US" sz="2000" b="1" dirty="0"/>
              <a:t>eco-friendly</a:t>
            </a:r>
            <a:r>
              <a:rPr lang="en-US" sz="2000" dirty="0"/>
              <a:t> clothes </a:t>
            </a:r>
            <a:r>
              <a:rPr lang="en-US" sz="2000" b="1" dirty="0"/>
              <a:t>tags</a:t>
            </a:r>
            <a:r>
              <a:rPr lang="en-US" sz="2000" dirty="0"/>
              <a:t> containing seeds</a:t>
            </a:r>
          </a:p>
          <a:p>
            <a:endParaRPr lang="en-US" sz="2000" dirty="0"/>
          </a:p>
          <a:p>
            <a:r>
              <a:rPr lang="en-US" sz="2000" dirty="0"/>
              <a:t>Avail of </a:t>
            </a:r>
            <a:r>
              <a:rPr lang="en-US" sz="2000" b="1" dirty="0"/>
              <a:t>compostable packaging </a:t>
            </a:r>
            <a:r>
              <a:rPr lang="en-US" sz="2000" dirty="0"/>
              <a:t>and promotional material (i.e. business cards, leaflets, brochures)</a:t>
            </a:r>
          </a:p>
          <a:p>
            <a:pPr marL="0" indent="0">
              <a:buNone/>
            </a:pPr>
            <a:endParaRPr lang="en-US" dirty="0"/>
          </a:p>
        </p:txBody>
      </p:sp>
    </p:spTree>
    <p:extLst>
      <p:ext uri="{BB962C8B-B14F-4D97-AF65-F5344CB8AC3E}">
        <p14:creationId xmlns:p14="http://schemas.microsoft.com/office/powerpoint/2010/main" val="3934937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7D3C4032-29AC-F34A-8E23-F7977536BA94}"/>
              </a:ext>
              <a:ext uri="{C183D7F6-B498-43B3-948B-1728B52AA6E4}">
                <adec:decorative xmlns:adec="http://schemas.microsoft.com/office/drawing/2017/decorative" val="1"/>
              </a:ext>
            </a:extLst>
          </p:cNvPr>
          <p:cNvPicPr>
            <a:picLocks noChangeAspect="1"/>
          </p:cNvPicPr>
          <p:nvPr/>
        </p:nvPicPr>
        <p:blipFill rotWithShape="1">
          <a:blip r:embed="rId3"/>
          <a:srcRect t="16738" r="3" b="16798"/>
          <a:stretch/>
        </p:blipFill>
        <p:spPr>
          <a:xfrm>
            <a:off x="5985393" y="0"/>
            <a:ext cx="6206607" cy="3632200"/>
          </a:xfrm>
          <a:prstGeom prst="rect">
            <a:avLst/>
          </a:prstGeom>
        </p:spPr>
      </p:pic>
      <p:pic>
        <p:nvPicPr>
          <p:cNvPr id="11" name="Picture 4" descr="A picture containing water, outdoor, surfing, riding&#10;&#10;Description automatically generated">
            <a:extLst>
              <a:ext uri="{FF2B5EF4-FFF2-40B4-BE49-F238E27FC236}">
                <a16:creationId xmlns:a16="http://schemas.microsoft.com/office/drawing/2014/main" id="{AD01E500-2F18-F342-A068-579D9E1B4E8D}"/>
              </a:ext>
            </a:extLst>
          </p:cNvPr>
          <p:cNvPicPr>
            <a:picLocks noChangeAspect="1"/>
          </p:cNvPicPr>
          <p:nvPr/>
        </p:nvPicPr>
        <p:blipFill rotWithShape="1">
          <a:blip r:embed="rId4"/>
          <a:srcRect t="2100" r="-2" b="8334"/>
          <a:stretch/>
        </p:blipFill>
        <p:spPr>
          <a:xfrm>
            <a:off x="6485467" y="3632200"/>
            <a:ext cx="5706532" cy="3225799"/>
          </a:xfrm>
          <a:prstGeom prst="rect">
            <a:avLst/>
          </a:prstGeom>
        </p:spPr>
      </p:pic>
      <p:sp>
        <p:nvSpPr>
          <p:cNvPr id="10"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8362E-DF5A-454B-90C1-51D05FB8426B}"/>
              </a:ext>
            </a:extLst>
          </p:cNvPr>
          <p:cNvSpPr>
            <a:spLocks noGrp="1"/>
          </p:cNvSpPr>
          <p:nvPr>
            <p:ph type="title"/>
          </p:nvPr>
        </p:nvSpPr>
        <p:spPr>
          <a:xfrm>
            <a:off x="712039" y="1424401"/>
            <a:ext cx="5061388" cy="827966"/>
          </a:xfrm>
        </p:spPr>
        <p:txBody>
          <a:bodyPr>
            <a:noAutofit/>
          </a:bodyPr>
          <a:lstStyle/>
          <a:p>
            <a:r>
              <a:rPr lang="en-US" sz="3200" b="0" i="1" dirty="0"/>
              <a:t>2. Combination of Cause-Related and Content Marketing</a:t>
            </a:r>
          </a:p>
        </p:txBody>
      </p:sp>
      <p:sp>
        <p:nvSpPr>
          <p:cNvPr id="3" name="Content Placeholder 2">
            <a:extLst>
              <a:ext uri="{FF2B5EF4-FFF2-40B4-BE49-F238E27FC236}">
                <a16:creationId xmlns:a16="http://schemas.microsoft.com/office/drawing/2014/main" id="{06CAF928-CF08-3844-A95F-725B58CBD331}"/>
              </a:ext>
            </a:extLst>
          </p:cNvPr>
          <p:cNvSpPr>
            <a:spLocks noGrp="1"/>
          </p:cNvSpPr>
          <p:nvPr>
            <p:ph idx="1"/>
          </p:nvPr>
        </p:nvSpPr>
        <p:spPr>
          <a:xfrm>
            <a:off x="544758" y="2451990"/>
            <a:ext cx="5395950" cy="4206387"/>
          </a:xfrm>
        </p:spPr>
        <p:txBody>
          <a:bodyPr>
            <a:normAutofit/>
          </a:bodyPr>
          <a:lstStyle/>
          <a:p>
            <a:r>
              <a:rPr lang="en-US" sz="2000" dirty="0"/>
              <a:t>Use content marketing to showcase sustainability is a core value for your business</a:t>
            </a:r>
          </a:p>
          <a:p>
            <a:r>
              <a:rPr lang="en-US" sz="2000" dirty="0" err="1"/>
              <a:t>Organise</a:t>
            </a:r>
            <a:r>
              <a:rPr lang="en-US" sz="2000" dirty="0"/>
              <a:t> a fundraiser in Spring/Summer 2019 in partnership with Clean Coasts </a:t>
            </a:r>
          </a:p>
          <a:p>
            <a:r>
              <a:rPr lang="en-US" sz="2000" dirty="0" err="1"/>
              <a:t>Incentivise</a:t>
            </a:r>
            <a:r>
              <a:rPr lang="en-US" sz="2000" dirty="0"/>
              <a:t> attendance by offering inclusion in a private club </a:t>
            </a:r>
            <a:r>
              <a:rPr lang="en-US" sz="2000" dirty="0" err="1"/>
              <a:t>Tonn</a:t>
            </a:r>
            <a:r>
              <a:rPr lang="en-US" sz="2000" dirty="0"/>
              <a:t> </a:t>
            </a:r>
            <a:r>
              <a:rPr lang="en-US" sz="2000" dirty="0" err="1"/>
              <a:t>Clann</a:t>
            </a:r>
            <a:endParaRPr lang="en-US" sz="2000" dirty="0"/>
          </a:p>
          <a:p>
            <a:r>
              <a:rPr lang="en-US" sz="2000" dirty="0"/>
              <a:t>Invite photographer/videographer to generate content from events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3997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8FA3030-803C-8A4E-A0C5-2B3DFD2EC813}"/>
              </a:ext>
            </a:extLst>
          </p:cNvPr>
          <p:cNvPicPr>
            <a:picLocks noChangeAspect="1"/>
          </p:cNvPicPr>
          <p:nvPr/>
        </p:nvPicPr>
        <p:blipFill rotWithShape="1">
          <a:blip r:embed="rId3">
            <a:duotone>
              <a:schemeClr val="accent1">
                <a:shade val="45000"/>
                <a:satMod val="135000"/>
              </a:schemeClr>
              <a:prstClr val="white"/>
            </a:duotone>
          </a:blip>
          <a:srcRect t="5637" r="16525" b="565"/>
          <a:stretch/>
        </p:blipFill>
        <p:spPr>
          <a:xfrm>
            <a:off x="6104583" y="0"/>
            <a:ext cx="6225529" cy="6858000"/>
          </a:xfrm>
          <a:prstGeom prst="rect">
            <a:avLst/>
          </a:prstGeom>
          <a:solidFill>
            <a:schemeClr val="accent2"/>
          </a:solidFill>
          <a:scene3d>
            <a:camera prst="orthographicFront"/>
            <a:lightRig rig="threePt" dir="t"/>
          </a:scene3d>
          <a:sp3d contourW="12700">
            <a:contourClr>
              <a:schemeClr val="accent1"/>
            </a:contourClr>
          </a:sp3d>
        </p:spPr>
      </p:pic>
      <p:sp>
        <p:nvSpPr>
          <p:cNvPr id="10"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8362E-DF5A-454B-90C1-51D05FB8426B}"/>
              </a:ext>
            </a:extLst>
          </p:cNvPr>
          <p:cNvSpPr>
            <a:spLocks noGrp="1"/>
          </p:cNvSpPr>
          <p:nvPr>
            <p:ph type="title"/>
          </p:nvPr>
        </p:nvSpPr>
        <p:spPr>
          <a:xfrm>
            <a:off x="743718" y="1256720"/>
            <a:ext cx="5061388" cy="1559412"/>
          </a:xfrm>
        </p:spPr>
        <p:txBody>
          <a:bodyPr>
            <a:normAutofit fontScale="90000"/>
          </a:bodyPr>
          <a:lstStyle/>
          <a:p>
            <a:r>
              <a:rPr lang="en-US" dirty="0"/>
              <a:t>Distribution Recommendation </a:t>
            </a:r>
            <a:br>
              <a:rPr lang="en-US" dirty="0"/>
            </a:br>
            <a:br>
              <a:rPr lang="en-US" dirty="0"/>
            </a:br>
            <a:r>
              <a:rPr lang="en-US" sz="3100" b="0" i="1" dirty="0"/>
              <a:t>Expand distribution channels - Amazon</a:t>
            </a:r>
            <a:endParaRPr lang="en-US" b="0" i="1" dirty="0"/>
          </a:p>
        </p:txBody>
      </p:sp>
      <p:sp>
        <p:nvSpPr>
          <p:cNvPr id="3" name="Content Placeholder 2">
            <a:extLst>
              <a:ext uri="{FF2B5EF4-FFF2-40B4-BE49-F238E27FC236}">
                <a16:creationId xmlns:a16="http://schemas.microsoft.com/office/drawing/2014/main" id="{06CAF928-CF08-3844-A95F-725B58CBD331}"/>
              </a:ext>
            </a:extLst>
          </p:cNvPr>
          <p:cNvSpPr>
            <a:spLocks noGrp="1"/>
          </p:cNvSpPr>
          <p:nvPr>
            <p:ph idx="1"/>
          </p:nvPr>
        </p:nvSpPr>
        <p:spPr>
          <a:xfrm>
            <a:off x="559217" y="2816132"/>
            <a:ext cx="5430391" cy="4055147"/>
          </a:xfrm>
        </p:spPr>
        <p:txBody>
          <a:bodyPr>
            <a:normAutofit/>
          </a:bodyPr>
          <a:lstStyle/>
          <a:p>
            <a:r>
              <a:rPr lang="en-US" sz="2000" dirty="0"/>
              <a:t>Engage with fulfillment networks (e.g. Fulfillment By Amazon)</a:t>
            </a:r>
          </a:p>
          <a:p>
            <a:r>
              <a:rPr lang="en-US" sz="2000" dirty="0"/>
              <a:t>Exposure to millions of Amazon users </a:t>
            </a:r>
          </a:p>
          <a:p>
            <a:r>
              <a:rPr lang="en-US" sz="2000" dirty="0"/>
              <a:t>Amazon picking, packing and shipping goods to customers within</a:t>
            </a:r>
            <a:br>
              <a:rPr lang="en-US" sz="2000" dirty="0"/>
            </a:br>
            <a:r>
              <a:rPr lang="en-US" sz="2000" dirty="0"/>
              <a:t>1)UK </a:t>
            </a:r>
            <a:br>
              <a:rPr lang="en-US" sz="2000" dirty="0"/>
            </a:br>
            <a:r>
              <a:rPr lang="en-US" sz="2000" dirty="0"/>
              <a:t>2) 7 EU countries (depending on subscription method)</a:t>
            </a:r>
          </a:p>
          <a:p>
            <a:endParaRPr lang="en-US" b="1" dirty="0"/>
          </a:p>
          <a:p>
            <a:endParaRPr lang="en-US" dirty="0"/>
          </a:p>
        </p:txBody>
      </p:sp>
    </p:spTree>
    <p:extLst>
      <p:ext uri="{BB962C8B-B14F-4D97-AF65-F5344CB8AC3E}">
        <p14:creationId xmlns:p14="http://schemas.microsoft.com/office/powerpoint/2010/main" val="116168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D7D115-289D-1647-A39B-170E9574427B}"/>
              </a:ext>
            </a:extLst>
          </p:cNvPr>
          <p:cNvSpPr>
            <a:spLocks noGrp="1"/>
          </p:cNvSpPr>
          <p:nvPr>
            <p:ph type="title"/>
          </p:nvPr>
        </p:nvSpPr>
        <p:spPr/>
        <p:txBody>
          <a:bodyPr/>
          <a:lstStyle/>
          <a:p>
            <a:r>
              <a:rPr lang="en-US" dirty="0"/>
              <a:t>Long term goals</a:t>
            </a:r>
            <a:endParaRPr lang="ru-RU" dirty="0"/>
          </a:p>
        </p:txBody>
      </p:sp>
      <p:sp>
        <p:nvSpPr>
          <p:cNvPr id="3" name="TextBox 2">
            <a:extLst>
              <a:ext uri="{FF2B5EF4-FFF2-40B4-BE49-F238E27FC236}">
                <a16:creationId xmlns:a16="http://schemas.microsoft.com/office/drawing/2014/main" id="{832E255F-FF7D-334B-ADE5-B88B42622E3A}"/>
              </a:ext>
            </a:extLst>
          </p:cNvPr>
          <p:cNvSpPr txBox="1"/>
          <p:nvPr/>
        </p:nvSpPr>
        <p:spPr>
          <a:xfrm>
            <a:off x="939800" y="2400300"/>
            <a:ext cx="7086600" cy="4524315"/>
          </a:xfrm>
          <a:prstGeom prst="rect">
            <a:avLst/>
          </a:prstGeom>
          <a:noFill/>
        </p:spPr>
        <p:txBody>
          <a:bodyPr wrap="square" rtlCol="0">
            <a:spAutoFit/>
          </a:bodyPr>
          <a:lstStyle/>
          <a:p>
            <a:pPr marL="342900" indent="-342900">
              <a:buAutoNum type="arabicPeriod"/>
            </a:pPr>
            <a:r>
              <a:rPr lang="en-US" dirty="0"/>
              <a:t>Approach </a:t>
            </a:r>
            <a:r>
              <a:rPr lang="en-US" dirty="0" err="1"/>
              <a:t>Snowsports</a:t>
            </a:r>
            <a:r>
              <a:rPr lang="en-US" dirty="0"/>
              <a:t> segment</a:t>
            </a:r>
          </a:p>
          <a:p>
            <a:pPr marL="342900" indent="-342900">
              <a:buAutoNum type="arabicPeriod"/>
            </a:pPr>
            <a:endParaRPr lang="en-US" dirty="0"/>
          </a:p>
          <a:p>
            <a:pPr marL="342900" indent="-342900">
              <a:buAutoNum type="arabicPeriod"/>
            </a:pPr>
            <a:r>
              <a:rPr lang="en-US" dirty="0"/>
              <a:t>Offline distribution channels: Aer Lingus in-flight magazine, partner with visitor </a:t>
            </a:r>
            <a:r>
              <a:rPr lang="en-US" dirty="0" err="1"/>
              <a:t>centres</a:t>
            </a:r>
            <a:r>
              <a:rPr lang="en-US" dirty="0"/>
              <a:t> around Ireland and guided tour companies in Ireland/luxury hotels</a:t>
            </a:r>
          </a:p>
          <a:p>
            <a:pPr marL="342900" indent="-342900">
              <a:buFont typeface="+mj-lt"/>
              <a:buAutoNum type="arabicPeriod"/>
            </a:pPr>
            <a:endParaRPr lang="en-US" dirty="0"/>
          </a:p>
          <a:p>
            <a:pPr marL="342900" indent="-342900">
              <a:buAutoNum type="arabicPeriod"/>
            </a:pPr>
            <a:r>
              <a:rPr lang="en-US" dirty="0"/>
              <a:t>Connect with Irish Diaspora by attending events like The Gathering, Sea Sessions, Lahinch Golf</a:t>
            </a:r>
          </a:p>
          <a:p>
            <a:pPr marL="342900" indent="-342900">
              <a:buAutoNum type="arabicPeriod"/>
            </a:pPr>
            <a:endParaRPr lang="en-US" dirty="0"/>
          </a:p>
          <a:p>
            <a:pPr marL="342900" indent="-342900">
              <a:buAutoNum type="arabicPeriod"/>
            </a:pPr>
            <a:r>
              <a:rPr lang="en-US" dirty="0"/>
              <a:t>Product differentiation based on geographical location: e.g. Ireland versus Japan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ru-RU" dirty="0"/>
          </a:p>
        </p:txBody>
      </p:sp>
      <p:pic>
        <p:nvPicPr>
          <p:cNvPr id="4" name="Рисунок 3">
            <a:extLst>
              <a:ext uri="{FF2B5EF4-FFF2-40B4-BE49-F238E27FC236}">
                <a16:creationId xmlns:a16="http://schemas.microsoft.com/office/drawing/2014/main" id="{B7AADE81-E8E5-CC44-BF8E-6F609071F377}"/>
              </a:ext>
            </a:extLst>
          </p:cNvPr>
          <p:cNvPicPr>
            <a:picLocks noChangeAspect="1"/>
          </p:cNvPicPr>
          <p:nvPr/>
        </p:nvPicPr>
        <p:blipFill rotWithShape="1">
          <a:blip r:embed="rId3"/>
          <a:srcRect t="1317" r="1843" b="8471"/>
          <a:stretch/>
        </p:blipFill>
        <p:spPr>
          <a:xfrm>
            <a:off x="8026400" y="2162662"/>
            <a:ext cx="3839088" cy="4248150"/>
          </a:xfrm>
          <a:prstGeom prst="rect">
            <a:avLst/>
          </a:prstGeom>
        </p:spPr>
      </p:pic>
    </p:spTree>
    <p:extLst>
      <p:ext uri="{BB962C8B-B14F-4D97-AF65-F5344CB8AC3E}">
        <p14:creationId xmlns:p14="http://schemas.microsoft.com/office/powerpoint/2010/main" val="40196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1421-7F64-AC44-A243-578B48AEE1BF}"/>
              </a:ext>
            </a:extLst>
          </p:cNvPr>
          <p:cNvSpPr>
            <a:spLocks noGrp="1"/>
          </p:cNvSpPr>
          <p:nvPr>
            <p:ph type="title"/>
          </p:nvPr>
        </p:nvSpPr>
        <p:spPr>
          <a:xfrm>
            <a:off x="810000" y="447188"/>
            <a:ext cx="10571998" cy="970450"/>
          </a:xfrm>
        </p:spPr>
        <p:txBody>
          <a:bodyPr>
            <a:normAutofit/>
          </a:bodyPr>
          <a:lstStyle/>
          <a:p>
            <a:pPr>
              <a:lnSpc>
                <a:spcPct val="90000"/>
              </a:lnSpc>
            </a:pPr>
            <a:r>
              <a:rPr lang="en-US" sz="3100"/>
              <a:t>Tactics to achieve goals</a:t>
            </a:r>
            <a:br>
              <a:rPr lang="en-US" sz="3100"/>
            </a:br>
            <a:r>
              <a:rPr lang="en-US" sz="3100" i="1"/>
              <a:t>Influencer Marketing</a:t>
            </a:r>
          </a:p>
        </p:txBody>
      </p:sp>
      <p:sp>
        <p:nvSpPr>
          <p:cNvPr id="3" name="Content Placeholder 2">
            <a:extLst>
              <a:ext uri="{FF2B5EF4-FFF2-40B4-BE49-F238E27FC236}">
                <a16:creationId xmlns:a16="http://schemas.microsoft.com/office/drawing/2014/main" id="{B5D44121-9814-2E49-9B0D-72AF07BA2388}"/>
              </a:ext>
            </a:extLst>
          </p:cNvPr>
          <p:cNvSpPr>
            <a:spLocks noGrp="1"/>
          </p:cNvSpPr>
          <p:nvPr>
            <p:ph idx="1"/>
          </p:nvPr>
        </p:nvSpPr>
        <p:spPr>
          <a:xfrm>
            <a:off x="818713" y="2413000"/>
            <a:ext cx="7199220" cy="3632200"/>
          </a:xfrm>
        </p:spPr>
        <p:txBody>
          <a:bodyPr>
            <a:normAutofit/>
          </a:bodyPr>
          <a:lstStyle/>
          <a:p>
            <a:r>
              <a:rPr lang="en-US" sz="2400" dirty="0"/>
              <a:t>48% of brands intended to increase influencer spending in 2017. </a:t>
            </a:r>
          </a:p>
          <a:p>
            <a:r>
              <a:rPr lang="en-US" sz="2400" dirty="0"/>
              <a:t>Choose an influencer who has previously expressed interest in Irish brands and Eco-Friendly brands. This means they have authenticity already in this area and are likely to have following that are interested in two areas.</a:t>
            </a:r>
          </a:p>
        </p:txBody>
      </p:sp>
      <p:pic>
        <p:nvPicPr>
          <p:cNvPr id="7" name="Picture 6" descr="A picture containing object&#10;&#10;Description automatically generated">
            <a:extLst>
              <a:ext uri="{FF2B5EF4-FFF2-40B4-BE49-F238E27FC236}">
                <a16:creationId xmlns:a16="http://schemas.microsoft.com/office/drawing/2014/main" id="{8134D782-B7EF-AD4D-AC01-024A08DD7031}"/>
              </a:ext>
            </a:extLst>
          </p:cNvPr>
          <p:cNvPicPr>
            <a:picLocks noChangeAspect="1"/>
          </p:cNvPicPr>
          <p:nvPr/>
        </p:nvPicPr>
        <p:blipFill>
          <a:blip r:embed="rId3">
            <a:duotone>
              <a:prstClr val="black"/>
              <a:schemeClr val="accent1">
                <a:tint val="45000"/>
                <a:satMod val="400000"/>
              </a:schemeClr>
            </a:duotone>
          </a:blip>
          <a:stretch>
            <a:fillRect/>
          </a:stretch>
        </p:blipFill>
        <p:spPr>
          <a:xfrm>
            <a:off x="8466138" y="2814638"/>
            <a:ext cx="2913062" cy="29130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07881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a:extLst>
              <a:ext uri="{FF2B5EF4-FFF2-40B4-BE49-F238E27FC236}">
                <a16:creationId xmlns:a16="http://schemas.microsoft.com/office/drawing/2014/main" id="{BD034779-F16A-8F41-8395-EE0AE45A54F8}"/>
              </a:ext>
            </a:extLst>
          </p:cNvPr>
          <p:cNvGraphicFramePr>
            <a:graphicFrameLocks noGrp="1"/>
          </p:cNvGraphicFramePr>
          <p:nvPr>
            <p:extLst>
              <p:ext uri="{D42A27DB-BD31-4B8C-83A1-F6EECF244321}">
                <p14:modId xmlns:p14="http://schemas.microsoft.com/office/powerpoint/2010/main" val="2293101271"/>
              </p:ext>
            </p:extLst>
          </p:nvPr>
        </p:nvGraphicFramePr>
        <p:xfrm>
          <a:off x="0" y="0"/>
          <a:ext cx="12192000" cy="7116022"/>
        </p:xfrm>
        <a:graphic>
          <a:graphicData uri="http://schemas.openxmlformats.org/drawingml/2006/table">
            <a:tbl>
              <a:tblPr firstRow="1" bandRow="1">
                <a:tableStyleId>{5C22544A-7EE6-4342-B048-85BDC9FD1C3A}</a:tableStyleId>
              </a:tblPr>
              <a:tblGrid>
                <a:gridCol w="1638300">
                  <a:extLst>
                    <a:ext uri="{9D8B030D-6E8A-4147-A177-3AD203B41FA5}">
                      <a16:colId xmlns:a16="http://schemas.microsoft.com/office/drawing/2014/main" val="4189840436"/>
                    </a:ext>
                  </a:extLst>
                </a:gridCol>
                <a:gridCol w="2000250">
                  <a:extLst>
                    <a:ext uri="{9D8B030D-6E8A-4147-A177-3AD203B41FA5}">
                      <a16:colId xmlns:a16="http://schemas.microsoft.com/office/drawing/2014/main" val="3480403846"/>
                    </a:ext>
                  </a:extLst>
                </a:gridCol>
                <a:gridCol w="2571750">
                  <a:extLst>
                    <a:ext uri="{9D8B030D-6E8A-4147-A177-3AD203B41FA5}">
                      <a16:colId xmlns:a16="http://schemas.microsoft.com/office/drawing/2014/main" val="1932328911"/>
                    </a:ext>
                  </a:extLst>
                </a:gridCol>
                <a:gridCol w="2305050">
                  <a:extLst>
                    <a:ext uri="{9D8B030D-6E8A-4147-A177-3AD203B41FA5}">
                      <a16:colId xmlns:a16="http://schemas.microsoft.com/office/drawing/2014/main" val="1971571374"/>
                    </a:ext>
                  </a:extLst>
                </a:gridCol>
                <a:gridCol w="3676650">
                  <a:extLst>
                    <a:ext uri="{9D8B030D-6E8A-4147-A177-3AD203B41FA5}">
                      <a16:colId xmlns:a16="http://schemas.microsoft.com/office/drawing/2014/main" val="2983225581"/>
                    </a:ext>
                  </a:extLst>
                </a:gridCol>
              </a:tblGrid>
              <a:tr h="279168">
                <a:tc>
                  <a:txBody>
                    <a:bodyPr/>
                    <a:lstStyle/>
                    <a:p>
                      <a:pPr algn="ctr"/>
                      <a:r>
                        <a:rPr lang="en-US" sz="1600" dirty="0"/>
                        <a:t>Action</a:t>
                      </a:r>
                      <a:endParaRPr lang="ru-RU" sz="1600" dirty="0"/>
                    </a:p>
                  </a:txBody>
                  <a:tcPr/>
                </a:tc>
                <a:tc>
                  <a:txBody>
                    <a:bodyPr/>
                    <a:lstStyle/>
                    <a:p>
                      <a:pPr algn="ctr"/>
                      <a:r>
                        <a:rPr lang="en-US" sz="1600" dirty="0"/>
                        <a:t>Entity responsible</a:t>
                      </a:r>
                      <a:endParaRPr lang="ru-RU" sz="1600" dirty="0"/>
                    </a:p>
                  </a:txBody>
                  <a:tcPr/>
                </a:tc>
                <a:tc>
                  <a:txBody>
                    <a:bodyPr/>
                    <a:lstStyle/>
                    <a:p>
                      <a:pPr algn="ctr"/>
                      <a:r>
                        <a:rPr lang="en-US" sz="1600" dirty="0"/>
                        <a:t>Platform/Means</a:t>
                      </a:r>
                      <a:endParaRPr lang="ru-RU" sz="1600" dirty="0"/>
                    </a:p>
                  </a:txBody>
                  <a:tcPr/>
                </a:tc>
                <a:tc>
                  <a:txBody>
                    <a:bodyPr/>
                    <a:lstStyle/>
                    <a:p>
                      <a:pPr algn="ctr"/>
                      <a:r>
                        <a:rPr lang="en-US" sz="1600" dirty="0"/>
                        <a:t>Budget</a:t>
                      </a:r>
                      <a:endParaRPr lang="ru-RU" sz="1600" dirty="0"/>
                    </a:p>
                  </a:txBody>
                  <a:tcPr/>
                </a:tc>
                <a:tc>
                  <a:txBody>
                    <a:bodyPr/>
                    <a:lstStyle/>
                    <a:p>
                      <a:pPr algn="ctr"/>
                      <a:r>
                        <a:rPr lang="en-US" sz="1600" dirty="0"/>
                        <a:t>Implications for </a:t>
                      </a:r>
                      <a:r>
                        <a:rPr lang="en-US" sz="1600" dirty="0" err="1"/>
                        <a:t>Tonn</a:t>
                      </a:r>
                      <a:endParaRPr lang="ru-RU" sz="1600" dirty="0"/>
                    </a:p>
                  </a:txBody>
                  <a:tcPr/>
                </a:tc>
                <a:extLst>
                  <a:ext uri="{0D108BD9-81ED-4DB2-BD59-A6C34878D82A}">
                    <a16:rowId xmlns:a16="http://schemas.microsoft.com/office/drawing/2014/main" val="2975338449"/>
                  </a:ext>
                </a:extLst>
              </a:tr>
              <a:tr h="905871">
                <a:tc>
                  <a:txBody>
                    <a:bodyPr/>
                    <a:lstStyle/>
                    <a:p>
                      <a:r>
                        <a:rPr lang="en-US" sz="1050" dirty="0"/>
                        <a:t>Growing the sustainable packaging</a:t>
                      </a:r>
                      <a:endParaRPr lang="ru-RU" sz="1050" dirty="0"/>
                    </a:p>
                  </a:txBody>
                  <a:tcPr/>
                </a:tc>
                <a:tc>
                  <a:txBody>
                    <a:bodyPr/>
                    <a:lstStyle/>
                    <a:p>
                      <a:r>
                        <a:rPr lang="en-US" sz="1050" dirty="0"/>
                        <a:t>Mary or her husband</a:t>
                      </a:r>
                      <a:endParaRPr lang="ru-RU" sz="1050" dirty="0"/>
                    </a:p>
                  </a:txBody>
                  <a:tcPr/>
                </a:tc>
                <a:tc>
                  <a:txBody>
                    <a:bodyPr/>
                    <a:lstStyle/>
                    <a:p>
                      <a:r>
                        <a:rPr lang="en-US" sz="1050" dirty="0"/>
                        <a:t>Sustainable eco packaging distributors</a:t>
                      </a:r>
                      <a:endParaRPr lang="ru-RU" sz="1050" dirty="0"/>
                    </a:p>
                  </a:txBody>
                  <a:tcPr/>
                </a:tc>
                <a:tc>
                  <a:txBody>
                    <a:bodyPr/>
                    <a:lstStyle/>
                    <a:p>
                      <a:r>
                        <a:rPr lang="en-US" sz="1050" dirty="0"/>
                        <a:t>Under 20c/tag</a:t>
                      </a:r>
                    </a:p>
                  </a:txBody>
                  <a:tcPr/>
                </a:tc>
                <a:tc>
                  <a:txBody>
                    <a:bodyPr/>
                    <a:lstStyle/>
                    <a:p>
                      <a:r>
                        <a:rPr lang="en-US" sz="1050" dirty="0"/>
                        <a:t>-Retention of sustainable customers</a:t>
                      </a:r>
                    </a:p>
                    <a:p>
                      <a:r>
                        <a:rPr lang="en-US" sz="1050" dirty="0"/>
                        <a:t>-Acquiring new customers who care about environment</a:t>
                      </a:r>
                      <a:endParaRPr lang="ru-RU" sz="1050" dirty="0"/>
                    </a:p>
                  </a:txBody>
                  <a:tcPr/>
                </a:tc>
                <a:extLst>
                  <a:ext uri="{0D108BD9-81ED-4DB2-BD59-A6C34878D82A}">
                    <a16:rowId xmlns:a16="http://schemas.microsoft.com/office/drawing/2014/main" val="2765568143"/>
                  </a:ext>
                </a:extLst>
              </a:tr>
              <a:tr h="1109694">
                <a:tc>
                  <a:txBody>
                    <a:bodyPr/>
                    <a:lstStyle/>
                    <a:p>
                      <a:r>
                        <a:rPr lang="en-US" sz="1100" dirty="0"/>
                        <a:t>Event partnership w/ charity (CSR)</a:t>
                      </a:r>
                      <a:endParaRPr lang="ru-RU" sz="1100" dirty="0"/>
                    </a:p>
                  </a:txBody>
                  <a:tcPr/>
                </a:tc>
                <a:tc>
                  <a:txBody>
                    <a:bodyPr/>
                    <a:lstStyle/>
                    <a:p>
                      <a:r>
                        <a:rPr lang="en-IE" sz="1100" dirty="0"/>
                        <a:t>Mary </a:t>
                      </a:r>
                      <a:br>
                        <a:rPr lang="en-IE" sz="1100" dirty="0"/>
                      </a:br>
                      <a:r>
                        <a:rPr lang="en-IE" sz="1050" dirty="0"/>
                        <a:t>(possibility of outsourcing to Events Intern or Agency)</a:t>
                      </a:r>
                      <a:endParaRPr lang="ru-RU" sz="1100" dirty="0"/>
                    </a:p>
                  </a:txBody>
                  <a:tcPr/>
                </a:tc>
                <a:tc>
                  <a:txBody>
                    <a:bodyPr/>
                    <a:lstStyle/>
                    <a:p>
                      <a:r>
                        <a:rPr lang="en-IE" sz="1100" dirty="0"/>
                        <a:t>Multi-platform awareness </a:t>
                      </a:r>
                      <a:r>
                        <a:rPr lang="en-IE" sz="1100" dirty="0" err="1"/>
                        <a:t>campsign</a:t>
                      </a:r>
                      <a:r>
                        <a:rPr lang="en-IE" sz="1100" dirty="0"/>
                        <a:t>: </a:t>
                      </a:r>
                      <a:br>
                        <a:rPr lang="en-IE" sz="1100" dirty="0"/>
                      </a:br>
                      <a:r>
                        <a:rPr lang="en-IE" sz="1100" dirty="0"/>
                        <a:t>Radio</a:t>
                      </a:r>
                      <a:br>
                        <a:rPr lang="en-IE" sz="1100" dirty="0"/>
                      </a:br>
                      <a:r>
                        <a:rPr lang="en-IE" sz="1100" dirty="0"/>
                        <a:t>Social Media</a:t>
                      </a:r>
                      <a:br>
                        <a:rPr lang="en-IE" sz="1100" dirty="0"/>
                      </a:br>
                      <a:r>
                        <a:rPr lang="en-IE" sz="1100" dirty="0"/>
                        <a:t>Local newspapers</a:t>
                      </a:r>
                      <a:br>
                        <a:rPr lang="en-IE" sz="1100" dirty="0"/>
                      </a:br>
                      <a:endParaRPr lang="ru-RU" sz="11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t>
                      </a:r>
                      <a:r>
                        <a:rPr lang="ru-RU" sz="1100" b="0" u="none" dirty="0"/>
                        <a:t>€</a:t>
                      </a:r>
                      <a:r>
                        <a:rPr lang="en-US" sz="1100" b="0" u="none" dirty="0"/>
                        <a:t>2-5K on branding and promotion (if done in-house) </a:t>
                      </a:r>
                      <a:endParaRPr lang="ru-RU" sz="1100" u="none" dirty="0"/>
                    </a:p>
                    <a:p>
                      <a:endParaRPr lang="ru-RU" sz="1100" dirty="0"/>
                    </a:p>
                  </a:txBody>
                  <a:tcPr/>
                </a:tc>
                <a:tc>
                  <a:txBody>
                    <a:bodyPr/>
                    <a:lstStyle/>
                    <a:p>
                      <a:r>
                        <a:rPr lang="en-IE" sz="1050" dirty="0"/>
                        <a:t>-Increased awareness of brand</a:t>
                      </a:r>
                      <a:br>
                        <a:rPr lang="en-IE" sz="1050" dirty="0"/>
                      </a:br>
                      <a:r>
                        <a:rPr lang="en-IE" sz="1050" dirty="0"/>
                        <a:t>-Possibility of free content/ media pick up on event</a:t>
                      </a:r>
                    </a:p>
                    <a:p>
                      <a:r>
                        <a:rPr lang="en-IE" sz="1050" dirty="0"/>
                        <a:t>-Further cementing </a:t>
                      </a:r>
                      <a:r>
                        <a:rPr lang="en-IE" sz="1050" dirty="0" err="1"/>
                        <a:t>Tonn’s</a:t>
                      </a:r>
                      <a:r>
                        <a:rPr lang="en-IE" sz="1050" dirty="0"/>
                        <a:t> positioning</a:t>
                      </a:r>
                    </a:p>
                    <a:p>
                      <a:r>
                        <a:rPr lang="en-IE" sz="1050" dirty="0"/>
                        <a:t>-</a:t>
                      </a:r>
                      <a:r>
                        <a:rPr lang="en-US" sz="1050" dirty="0"/>
                        <a:t>-WOM marketing</a:t>
                      </a:r>
                      <a:br>
                        <a:rPr lang="en-US" sz="1050" dirty="0"/>
                      </a:br>
                      <a:r>
                        <a:rPr lang="en-US" sz="1050" dirty="0"/>
                        <a:t>-Engagement with customers and a cause</a:t>
                      </a:r>
                    </a:p>
                    <a:p>
                      <a:r>
                        <a:rPr lang="en-US" sz="1050" dirty="0"/>
                        <a:t>-improves corporate image</a:t>
                      </a:r>
                      <a:endParaRPr lang="ru-RU" sz="1050" dirty="0"/>
                    </a:p>
                    <a:p>
                      <a:endParaRPr lang="ru-RU" sz="1050" dirty="0"/>
                    </a:p>
                  </a:txBody>
                  <a:tcPr/>
                </a:tc>
                <a:extLst>
                  <a:ext uri="{0D108BD9-81ED-4DB2-BD59-A6C34878D82A}">
                    <a16:rowId xmlns:a16="http://schemas.microsoft.com/office/drawing/2014/main" val="3968087467"/>
                  </a:ext>
                </a:extLst>
              </a:tr>
              <a:tr h="1072742">
                <a:tc>
                  <a:txBody>
                    <a:bodyPr/>
                    <a:lstStyle/>
                    <a:p>
                      <a:r>
                        <a:rPr lang="en-US" sz="1100"/>
                        <a:t>Amazon distribution</a:t>
                      </a:r>
                      <a:endParaRPr lang="ru-RU" sz="1100" dirty="0"/>
                    </a:p>
                  </a:txBody>
                  <a:tcPr/>
                </a:tc>
                <a:tc>
                  <a:txBody>
                    <a:bodyPr/>
                    <a:lstStyle/>
                    <a:p>
                      <a:r>
                        <a:rPr lang="en-US" sz="1100" dirty="0"/>
                        <a:t>Mary</a:t>
                      </a:r>
                      <a:endParaRPr lang="ru-RU" sz="1100" dirty="0"/>
                    </a:p>
                  </a:txBody>
                  <a:tcPr/>
                </a:tc>
                <a:tc>
                  <a:txBody>
                    <a:bodyPr/>
                    <a:lstStyle/>
                    <a:p>
                      <a:r>
                        <a:rPr lang="en-US" sz="1100" dirty="0"/>
                        <a:t>FBA</a:t>
                      </a:r>
                      <a:endParaRPr lang="ru-RU" sz="1100" dirty="0"/>
                    </a:p>
                  </a:txBody>
                  <a:tcPr/>
                </a:tc>
                <a:tc>
                  <a:txBody>
                    <a:bodyPr/>
                    <a:lstStyle/>
                    <a:p>
                      <a:r>
                        <a:rPr lang="en-US" sz="1100" b="1" dirty="0"/>
                        <a:t>PPU: </a:t>
                      </a:r>
                      <a:r>
                        <a:rPr lang="ru-RU" sz="1100" dirty="0"/>
                        <a:t>£</a:t>
                      </a:r>
                      <a:r>
                        <a:rPr lang="en-US" sz="1100" dirty="0"/>
                        <a:t>1.97 per t-shirt - UK; </a:t>
                      </a:r>
                      <a:r>
                        <a:rPr lang="ru-RU" sz="1100" dirty="0"/>
                        <a:t>£</a:t>
                      </a:r>
                      <a:r>
                        <a:rPr lang="en-US" sz="1100" dirty="0"/>
                        <a:t>4.15 - EF</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b="1" dirty="0"/>
                        <a:t>PPCF: </a:t>
                      </a:r>
                      <a:r>
                        <a:rPr lang="ru-RU" sz="1100" dirty="0"/>
                        <a:t>£</a:t>
                      </a:r>
                      <a:r>
                        <a:rPr lang="en-US" sz="1100" dirty="0"/>
                        <a:t>0.65 Jan-Sept, </a:t>
                      </a:r>
                      <a:r>
                        <a:rPr lang="ru-RU" sz="1100" dirty="0"/>
                        <a:t>£</a:t>
                      </a:r>
                      <a:r>
                        <a:rPr lang="en-US" sz="1100" dirty="0"/>
                        <a:t>0.91 Oct-Dec (</a:t>
                      </a:r>
                      <a:r>
                        <a:rPr lang="en-US" sz="1100" u="none" dirty="0"/>
                        <a:t>UK); </a:t>
                      </a:r>
                      <a:r>
                        <a:rPr lang="ru-RU" sz="1100" b="0" u="none" dirty="0"/>
                        <a:t>€</a:t>
                      </a:r>
                      <a:r>
                        <a:rPr lang="en-US" sz="1100" b="0" u="none" dirty="0"/>
                        <a:t>26 Jan-Sept, </a:t>
                      </a:r>
                      <a:r>
                        <a:rPr lang="ru-RU" sz="1100" b="0" u="none" dirty="0"/>
                        <a:t>€</a:t>
                      </a:r>
                      <a:r>
                        <a:rPr lang="en-US" sz="1100" b="0" u="none" dirty="0"/>
                        <a:t>36 Oct-Dec (EFN).</a:t>
                      </a:r>
                    </a:p>
                  </a:txBody>
                  <a:tcPr/>
                </a:tc>
                <a:tc>
                  <a:txBody>
                    <a:bodyPr/>
                    <a:lstStyle/>
                    <a:p>
                      <a:r>
                        <a:rPr lang="en-US" sz="1100" dirty="0"/>
                        <a:t>-Reaching new segment of customers.</a:t>
                      </a:r>
                    </a:p>
                    <a:p>
                      <a:r>
                        <a:rPr lang="en-US" sz="1100" dirty="0"/>
                        <a:t>-</a:t>
                      </a:r>
                      <a:r>
                        <a:rPr lang="en-US" sz="1100" dirty="0" err="1"/>
                        <a:t>Optimised</a:t>
                      </a:r>
                      <a:r>
                        <a:rPr lang="en-US" sz="1100" dirty="0"/>
                        <a:t> search .</a:t>
                      </a:r>
                    </a:p>
                    <a:p>
                      <a:r>
                        <a:rPr lang="en-US" sz="1100" dirty="0"/>
                        <a:t>-Amazon dispatching goods for </a:t>
                      </a:r>
                      <a:r>
                        <a:rPr lang="en-US" sz="1100" dirty="0" err="1"/>
                        <a:t>Tonn</a:t>
                      </a:r>
                      <a:r>
                        <a:rPr lang="en-US" sz="1100" dirty="0"/>
                        <a:t>.</a:t>
                      </a:r>
                    </a:p>
                    <a:p>
                      <a:r>
                        <a:rPr lang="en-US" sz="1100" dirty="0"/>
                        <a:t>-Stored in 7 countries.</a:t>
                      </a:r>
                      <a:endParaRPr lang="ru-RU" sz="1100" dirty="0"/>
                    </a:p>
                  </a:txBody>
                  <a:tcPr/>
                </a:tc>
                <a:extLst>
                  <a:ext uri="{0D108BD9-81ED-4DB2-BD59-A6C34878D82A}">
                    <a16:rowId xmlns:a16="http://schemas.microsoft.com/office/drawing/2014/main" val="738746492"/>
                  </a:ext>
                </a:extLst>
              </a:tr>
              <a:tr h="1215086">
                <a:tc>
                  <a:txBody>
                    <a:bodyPr/>
                    <a:lstStyle/>
                    <a:p>
                      <a:r>
                        <a:rPr lang="en-US" sz="1100" dirty="0"/>
                        <a:t>Influencer Marketing</a:t>
                      </a:r>
                      <a:endParaRPr lang="ru-RU" sz="1100" dirty="0"/>
                    </a:p>
                  </a:txBody>
                  <a:tcPr/>
                </a:tc>
                <a:tc>
                  <a:txBody>
                    <a:bodyPr/>
                    <a:lstStyle/>
                    <a:p>
                      <a:r>
                        <a:rPr lang="en-IE" sz="1100" dirty="0"/>
                        <a:t>Mary </a:t>
                      </a:r>
                    </a:p>
                    <a:p>
                      <a:r>
                        <a:rPr lang="en-IE" sz="1100" dirty="0"/>
                        <a:t>(PR contacts could be of assistance) </a:t>
                      </a:r>
                      <a:endParaRPr lang="ru-RU" sz="1100" dirty="0"/>
                    </a:p>
                  </a:txBody>
                  <a:tcPr/>
                </a:tc>
                <a:tc>
                  <a:txBody>
                    <a:bodyPr/>
                    <a:lstStyle/>
                    <a:p>
                      <a:r>
                        <a:rPr lang="en-IE" sz="1100" dirty="0"/>
                        <a:t>Instagram Influencers- namely Niamh O’Sullivan, </a:t>
                      </a:r>
                      <a:r>
                        <a:rPr lang="en-IE" sz="900" dirty="0"/>
                        <a:t>Kildare blogger who loves showing her followers Irish and Sustainable Shopping</a:t>
                      </a:r>
                      <a:endParaRPr lang="ru-RU" sz="1100" dirty="0"/>
                    </a:p>
                  </a:txBody>
                  <a:tcPr/>
                </a:tc>
                <a:tc>
                  <a:txBody>
                    <a:bodyPr/>
                    <a:lstStyle/>
                    <a:p>
                      <a:r>
                        <a:rPr lang="en-IE" sz="1100" dirty="0"/>
                        <a:t>Organic (written by Niamh) post about </a:t>
                      </a:r>
                      <a:r>
                        <a:rPr lang="en-IE" sz="1100" dirty="0" err="1"/>
                        <a:t>Tonn</a:t>
                      </a:r>
                      <a:r>
                        <a:rPr lang="en-IE" sz="1100" dirty="0"/>
                        <a:t>=free</a:t>
                      </a:r>
                    </a:p>
                    <a:p>
                      <a:r>
                        <a:rPr lang="en-IE" sz="1000" dirty="0"/>
                        <a:t>(</a:t>
                      </a:r>
                      <a:r>
                        <a:rPr lang="en-IE" sz="1000" dirty="0" err="1"/>
                        <a:t>Tonn</a:t>
                      </a:r>
                      <a:r>
                        <a:rPr lang="en-IE" sz="1000" dirty="0"/>
                        <a:t> control message- cost involved)</a:t>
                      </a:r>
                      <a:endParaRPr lang="ru-RU" sz="1100" dirty="0"/>
                    </a:p>
                  </a:txBody>
                  <a:tcPr/>
                </a:tc>
                <a:tc>
                  <a:txBody>
                    <a:bodyPr/>
                    <a:lstStyle/>
                    <a:p>
                      <a:r>
                        <a:rPr lang="en-IE" sz="1100" dirty="0"/>
                        <a:t>- Awareness among Target market</a:t>
                      </a:r>
                      <a:br>
                        <a:rPr lang="en-IE" sz="1100" dirty="0"/>
                      </a:br>
                      <a:r>
                        <a:rPr lang="en-IE" sz="1100" dirty="0"/>
                        <a:t>-Assists Positioning as sustainable Irish Brand</a:t>
                      </a:r>
                      <a:br>
                        <a:rPr lang="en-IE" sz="1100" dirty="0"/>
                      </a:br>
                      <a:r>
                        <a:rPr lang="en-IE" sz="1100" dirty="0"/>
                        <a:t>-Piggy-back off Influencer content</a:t>
                      </a:r>
                      <a:endParaRPr lang="ru-RU" sz="1100" dirty="0"/>
                    </a:p>
                  </a:txBody>
                  <a:tcPr/>
                </a:tc>
                <a:extLst>
                  <a:ext uri="{0D108BD9-81ED-4DB2-BD59-A6C34878D82A}">
                    <a16:rowId xmlns:a16="http://schemas.microsoft.com/office/drawing/2014/main" val="1753647934"/>
                  </a:ext>
                </a:extLst>
              </a:tr>
              <a:tr h="851463">
                <a:tc>
                  <a:txBody>
                    <a:bodyPr/>
                    <a:lstStyle/>
                    <a:p>
                      <a:r>
                        <a:rPr lang="en-US" sz="1100" dirty="0"/>
                        <a:t>CRM (</a:t>
                      </a:r>
                      <a:r>
                        <a:rPr lang="en-US" sz="1100" dirty="0" err="1"/>
                        <a:t>Tonn</a:t>
                      </a:r>
                      <a:r>
                        <a:rPr lang="en-US" sz="1100" dirty="0"/>
                        <a:t> </a:t>
                      </a:r>
                      <a:r>
                        <a:rPr lang="en-US" sz="1100" dirty="0" err="1"/>
                        <a:t>Clann</a:t>
                      </a:r>
                      <a:r>
                        <a:rPr lang="en-US" sz="1100" dirty="0"/>
                        <a:t>)</a:t>
                      </a:r>
                      <a:endParaRPr lang="ru-RU" sz="1100" dirty="0"/>
                    </a:p>
                  </a:txBody>
                  <a:tcPr/>
                </a:tc>
                <a:tc>
                  <a:txBody>
                    <a:bodyPr/>
                    <a:lstStyle/>
                    <a:p>
                      <a:r>
                        <a:rPr lang="en-US" sz="1100" dirty="0"/>
                        <a:t>Outsourced system</a:t>
                      </a:r>
                      <a:endParaRPr lang="ru-RU" sz="1100" dirty="0"/>
                    </a:p>
                  </a:txBody>
                  <a:tcPr/>
                </a:tc>
                <a:tc>
                  <a:txBody>
                    <a:bodyPr/>
                    <a:lstStyle/>
                    <a:p>
                      <a:r>
                        <a:rPr lang="en-US" sz="1100" dirty="0"/>
                        <a:t>CRM System </a:t>
                      </a:r>
                      <a:r>
                        <a:rPr lang="en-US" sz="1100" dirty="0" err="1"/>
                        <a:t>ie</a:t>
                      </a:r>
                      <a:r>
                        <a:rPr lang="en-US" sz="1100" dirty="0"/>
                        <a:t>. </a:t>
                      </a:r>
                      <a:r>
                        <a:rPr lang="en-US" sz="1100" dirty="0" err="1"/>
                        <a:t>Accelo</a:t>
                      </a:r>
                      <a:r>
                        <a:rPr lang="en-US" sz="1100" dirty="0"/>
                        <a:t> for SMEs </a:t>
                      </a:r>
                      <a:endParaRPr lang="ru-RU" sz="1100" dirty="0"/>
                    </a:p>
                  </a:txBody>
                  <a:tcPr/>
                </a:tc>
                <a:tc>
                  <a:txBody>
                    <a:bodyPr/>
                    <a:lstStyle/>
                    <a:p>
                      <a:r>
                        <a:rPr lang="ru-RU" sz="1100" b="0" u="none" dirty="0"/>
                        <a:t>€</a:t>
                      </a:r>
                      <a:r>
                        <a:rPr lang="en-US" sz="1100" b="0" u="none" dirty="0"/>
                        <a:t>15-30 p/month </a:t>
                      </a:r>
                      <a:endParaRPr lang="ru-RU" sz="1100" u="none" dirty="0"/>
                    </a:p>
                  </a:txBody>
                  <a:tcPr/>
                </a:tc>
                <a:tc>
                  <a:txBody>
                    <a:bodyPr/>
                    <a:lstStyle/>
                    <a:p>
                      <a:r>
                        <a:rPr lang="en-US" sz="1100" dirty="0"/>
                        <a:t>-Less personal than doing it in-house</a:t>
                      </a:r>
                    </a:p>
                    <a:p>
                      <a:r>
                        <a:rPr lang="en-US" sz="1100" dirty="0"/>
                        <a:t>-Better customer relationships</a:t>
                      </a:r>
                    </a:p>
                    <a:p>
                      <a:r>
                        <a:rPr lang="en-US" sz="1100" dirty="0"/>
                        <a:t>-Improved cross-selling</a:t>
                      </a:r>
                    </a:p>
                    <a:p>
                      <a:r>
                        <a:rPr lang="en-US" sz="1100" dirty="0"/>
                        <a:t>-Improved efficiency in serving clients</a:t>
                      </a:r>
                    </a:p>
                    <a:p>
                      <a:endParaRPr lang="ru-RU" sz="1100" dirty="0"/>
                    </a:p>
                  </a:txBody>
                  <a:tcPr/>
                </a:tc>
                <a:extLst>
                  <a:ext uri="{0D108BD9-81ED-4DB2-BD59-A6C34878D82A}">
                    <a16:rowId xmlns:a16="http://schemas.microsoft.com/office/drawing/2014/main" val="3256674399"/>
                  </a:ext>
                </a:extLst>
              </a:tr>
              <a:tr h="851463">
                <a:tc>
                  <a:txBody>
                    <a:bodyPr/>
                    <a:lstStyle/>
                    <a:p>
                      <a:r>
                        <a:rPr lang="en-US" sz="1100" dirty="0"/>
                        <a:t>Content creation</a:t>
                      </a:r>
                      <a:endParaRPr lang="ru-RU" sz="1100" dirty="0"/>
                    </a:p>
                  </a:txBody>
                  <a:tcPr/>
                </a:tc>
                <a:tc>
                  <a:txBody>
                    <a:bodyPr/>
                    <a:lstStyle/>
                    <a:p>
                      <a:r>
                        <a:rPr lang="en-GB" sz="1100" dirty="0"/>
                        <a:t>Mary</a:t>
                      </a:r>
                    </a:p>
                    <a:p>
                      <a:r>
                        <a:rPr lang="en-GB" sz="1100" dirty="0"/>
                        <a:t>(Videographer intern)</a:t>
                      </a:r>
                      <a:endParaRPr lang="ru-RU" sz="1100" dirty="0"/>
                    </a:p>
                  </a:txBody>
                  <a:tcPr/>
                </a:tc>
                <a:tc>
                  <a:txBody>
                    <a:bodyPr/>
                    <a:lstStyle/>
                    <a:p>
                      <a:r>
                        <a:rPr lang="en-GB" sz="1100" dirty="0"/>
                        <a:t>Web site</a:t>
                      </a:r>
                    </a:p>
                    <a:p>
                      <a:r>
                        <a:rPr lang="en-GB" sz="1100" dirty="0"/>
                        <a:t>Social media</a:t>
                      </a:r>
                    </a:p>
                    <a:p>
                      <a:r>
                        <a:rPr lang="en-GB" sz="1100" dirty="0"/>
                        <a:t>Create Videos</a:t>
                      </a:r>
                      <a:endParaRPr lang="ru-RU" sz="1100" dirty="0"/>
                    </a:p>
                  </a:txBody>
                  <a:tcPr/>
                </a:tc>
                <a:tc>
                  <a:txBody>
                    <a:bodyPr/>
                    <a:lstStyle/>
                    <a:p>
                      <a:r>
                        <a:rPr lang="en-GB" sz="1100" dirty="0"/>
                        <a:t>Price may vary depending on experience of the videographer</a:t>
                      </a:r>
                      <a:endParaRPr lang="ru-RU" sz="1100" dirty="0"/>
                    </a:p>
                  </a:txBody>
                  <a:tcPr/>
                </a:tc>
                <a:tc>
                  <a:txBody>
                    <a:bodyPr/>
                    <a:lstStyle/>
                    <a:p>
                      <a:r>
                        <a:rPr lang="en-GB" sz="1100" dirty="0"/>
                        <a:t>-builds creditability</a:t>
                      </a:r>
                    </a:p>
                    <a:p>
                      <a:r>
                        <a:rPr lang="en-GB" sz="1100" dirty="0"/>
                        <a:t>-brings traffic to website, increases conversion rate</a:t>
                      </a:r>
                    </a:p>
                    <a:p>
                      <a:r>
                        <a:rPr lang="en-GB" sz="1100" dirty="0"/>
                        <a:t>-improves SEO </a:t>
                      </a:r>
                    </a:p>
                    <a:p>
                      <a:endParaRPr lang="ru-RU" sz="1100" dirty="0"/>
                    </a:p>
                  </a:txBody>
                  <a:tcPr/>
                </a:tc>
                <a:extLst>
                  <a:ext uri="{0D108BD9-81ED-4DB2-BD59-A6C34878D82A}">
                    <a16:rowId xmlns:a16="http://schemas.microsoft.com/office/drawing/2014/main" val="1660266041"/>
                  </a:ext>
                </a:extLst>
              </a:tr>
              <a:tr h="231551">
                <a:tc>
                  <a:txBody>
                    <a:bodyPr/>
                    <a:lstStyle/>
                    <a:p>
                      <a:r>
                        <a:rPr lang="en-US" sz="1100" dirty="0"/>
                        <a:t>Media creation</a:t>
                      </a:r>
                      <a:endParaRPr lang="ru-RU" sz="1100" dirty="0"/>
                    </a:p>
                  </a:txBody>
                  <a:tcPr/>
                </a:tc>
                <a:tc>
                  <a:txBody>
                    <a:bodyPr/>
                    <a:lstStyle/>
                    <a:p>
                      <a:r>
                        <a:rPr lang="en-GB" sz="1100" dirty="0"/>
                        <a:t>Mary</a:t>
                      </a:r>
                      <a:endParaRPr lang="ru-RU" sz="1100" dirty="0"/>
                    </a:p>
                  </a:txBody>
                  <a:tcPr/>
                </a:tc>
                <a:tc>
                  <a:txBody>
                    <a:bodyPr/>
                    <a:lstStyle/>
                    <a:p>
                      <a:r>
                        <a:rPr lang="en-GB" sz="1100" dirty="0"/>
                        <a:t>Online channels</a:t>
                      </a:r>
                    </a:p>
                    <a:p>
                      <a:r>
                        <a:rPr lang="en-GB" sz="1100" dirty="0"/>
                        <a:t>Social Media</a:t>
                      </a:r>
                    </a:p>
                    <a:p>
                      <a:endParaRPr lang="ru-RU" sz="1100" dirty="0"/>
                    </a:p>
                  </a:txBody>
                  <a:tcPr/>
                </a:tc>
                <a:tc>
                  <a:txBody>
                    <a:bodyPr/>
                    <a:lstStyle/>
                    <a:p>
                      <a:r>
                        <a:rPr lang="en-GB" sz="1100" dirty="0"/>
                        <a:t>Free</a:t>
                      </a:r>
                      <a:endParaRPr lang="ru-RU" sz="1100" dirty="0"/>
                    </a:p>
                  </a:txBody>
                  <a:tcPr/>
                </a:tc>
                <a:tc>
                  <a:txBody>
                    <a:bodyPr/>
                    <a:lstStyle/>
                    <a:p>
                      <a:r>
                        <a:rPr lang="en-GB" sz="1100" dirty="0"/>
                        <a:t>-promotes brand</a:t>
                      </a:r>
                    </a:p>
                    <a:p>
                      <a:r>
                        <a:rPr lang="en-GB" sz="1100" dirty="0"/>
                        <a:t>-Increases engagement with brand</a:t>
                      </a:r>
                    </a:p>
                    <a:p>
                      <a:r>
                        <a:rPr lang="en-GB" sz="1100" dirty="0"/>
                        <a:t>-increases brand awareness</a:t>
                      </a:r>
                      <a:endParaRPr lang="ru-RU" sz="1100" dirty="0"/>
                    </a:p>
                  </a:txBody>
                  <a:tcPr/>
                </a:tc>
                <a:extLst>
                  <a:ext uri="{0D108BD9-81ED-4DB2-BD59-A6C34878D82A}">
                    <a16:rowId xmlns:a16="http://schemas.microsoft.com/office/drawing/2014/main" val="1580758526"/>
                  </a:ext>
                </a:extLst>
              </a:tr>
            </a:tbl>
          </a:graphicData>
        </a:graphic>
      </p:graphicFrame>
    </p:spTree>
    <p:extLst>
      <p:ext uri="{BB962C8B-B14F-4D97-AF65-F5344CB8AC3E}">
        <p14:creationId xmlns:p14="http://schemas.microsoft.com/office/powerpoint/2010/main" val="337250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269415-A85B-9C4B-A871-9EE9A76F669A}"/>
              </a:ext>
            </a:extLst>
          </p:cNvPr>
          <p:cNvSpPr>
            <a:spLocks noGrp="1"/>
          </p:cNvSpPr>
          <p:nvPr>
            <p:ph type="title"/>
          </p:nvPr>
        </p:nvSpPr>
        <p:spPr/>
        <p:txBody>
          <a:bodyPr/>
          <a:lstStyle/>
          <a:p>
            <a:r>
              <a:rPr lang="en-US" dirty="0"/>
              <a:t>Presentation Brief</a:t>
            </a:r>
            <a:endParaRPr lang="ru-RU" dirty="0"/>
          </a:p>
        </p:txBody>
      </p:sp>
      <p:sp>
        <p:nvSpPr>
          <p:cNvPr id="3" name="Объект 2">
            <a:extLst>
              <a:ext uri="{FF2B5EF4-FFF2-40B4-BE49-F238E27FC236}">
                <a16:creationId xmlns:a16="http://schemas.microsoft.com/office/drawing/2014/main" id="{6D8F3C75-F9A4-3347-B241-0E3009AA99F6}"/>
              </a:ext>
            </a:extLst>
          </p:cNvPr>
          <p:cNvSpPr>
            <a:spLocks noGrp="1"/>
          </p:cNvSpPr>
          <p:nvPr>
            <p:ph idx="1"/>
          </p:nvPr>
        </p:nvSpPr>
        <p:spPr>
          <a:xfrm>
            <a:off x="818712" y="2381250"/>
            <a:ext cx="10554574" cy="4029562"/>
          </a:xfrm>
        </p:spPr>
        <p:txBody>
          <a:bodyPr>
            <a:normAutofit/>
          </a:bodyPr>
          <a:lstStyle/>
          <a:p>
            <a:pPr marL="457200" indent="-457200">
              <a:buFont typeface="+mj-lt"/>
              <a:buAutoNum type="arabicPeriod"/>
            </a:pPr>
            <a:r>
              <a:rPr lang="en-IE" sz="2400" dirty="0"/>
              <a:t>Analysing current brand strategy</a:t>
            </a:r>
          </a:p>
          <a:p>
            <a:pPr marL="457200" indent="-457200">
              <a:buFont typeface="+mj-lt"/>
              <a:buAutoNum type="arabicPeriod"/>
            </a:pPr>
            <a:endParaRPr lang="en-IE" sz="2400" dirty="0"/>
          </a:p>
          <a:p>
            <a:pPr marL="457200" indent="-457200">
              <a:buFont typeface="+mj-lt"/>
              <a:buAutoNum type="arabicPeriod"/>
            </a:pPr>
            <a:r>
              <a:rPr lang="en-IE" sz="2400" dirty="0"/>
              <a:t>Tailoring business strategy to match new brand positioning</a:t>
            </a:r>
          </a:p>
          <a:p>
            <a:pPr marL="457200" indent="-457200">
              <a:buFont typeface="+mj-lt"/>
              <a:buAutoNum type="arabicPeriod"/>
            </a:pPr>
            <a:endParaRPr lang="en-IE" sz="2400" dirty="0"/>
          </a:p>
          <a:p>
            <a:pPr marL="457200" indent="-457200">
              <a:buFont typeface="+mj-lt"/>
              <a:buAutoNum type="arabicPeriod"/>
            </a:pPr>
            <a:r>
              <a:rPr lang="en-IE" sz="2400" dirty="0"/>
              <a:t>Integrating new marketing message to the new brand positioning</a:t>
            </a:r>
          </a:p>
          <a:p>
            <a:pPr marL="457200" indent="-457200">
              <a:buFont typeface="+mj-lt"/>
              <a:buAutoNum type="arabicPeriod"/>
            </a:pPr>
            <a:endParaRPr lang="en-IE" sz="2400" dirty="0"/>
          </a:p>
          <a:p>
            <a:pPr marL="457200" indent="-457200">
              <a:buFont typeface="+mj-lt"/>
              <a:buAutoNum type="arabicPeriod"/>
            </a:pPr>
            <a:r>
              <a:rPr lang="en-IE" sz="2400" dirty="0"/>
              <a:t>Recommendations</a:t>
            </a:r>
            <a:endParaRPr lang="ru-RU" sz="2400" dirty="0"/>
          </a:p>
        </p:txBody>
      </p:sp>
    </p:spTree>
    <p:extLst>
      <p:ext uri="{BB962C8B-B14F-4D97-AF65-F5344CB8AC3E}">
        <p14:creationId xmlns:p14="http://schemas.microsoft.com/office/powerpoint/2010/main" val="925166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4A45-E0CC-3F42-9077-37DAF3EE7C5F}"/>
              </a:ext>
            </a:extLst>
          </p:cNvPr>
          <p:cNvSpPr>
            <a:spLocks noGrp="1"/>
          </p:cNvSpPr>
          <p:nvPr>
            <p:ph type="title"/>
          </p:nvPr>
        </p:nvSpPr>
        <p:spPr/>
        <p:txBody>
          <a:bodyPr/>
          <a:lstStyle/>
          <a:p>
            <a:r>
              <a:rPr lang="en-US" dirty="0" err="1"/>
              <a:t>Tonn’s</a:t>
            </a:r>
            <a:r>
              <a:rPr lang="en-US" dirty="0"/>
              <a:t> current brand statement</a:t>
            </a:r>
          </a:p>
        </p:txBody>
      </p:sp>
      <p:sp>
        <p:nvSpPr>
          <p:cNvPr id="3" name="Content Placeholder 2">
            <a:extLst>
              <a:ext uri="{FF2B5EF4-FFF2-40B4-BE49-F238E27FC236}">
                <a16:creationId xmlns:a16="http://schemas.microsoft.com/office/drawing/2014/main" id="{A9A5F835-E8A8-9D43-922E-6486CDADB481}"/>
              </a:ext>
            </a:extLst>
          </p:cNvPr>
          <p:cNvSpPr>
            <a:spLocks noGrp="1"/>
          </p:cNvSpPr>
          <p:nvPr>
            <p:ph idx="1"/>
          </p:nvPr>
        </p:nvSpPr>
        <p:spPr>
          <a:xfrm>
            <a:off x="818712" y="2293033"/>
            <a:ext cx="10554574" cy="3784209"/>
          </a:xfrm>
        </p:spPr>
        <p:txBody>
          <a:bodyPr>
            <a:normAutofit/>
          </a:bodyPr>
          <a:lstStyle/>
          <a:p>
            <a:pPr marL="0" indent="0">
              <a:buNone/>
            </a:pPr>
            <a:endParaRPr lang="en-US" sz="2400" dirty="0"/>
          </a:p>
          <a:p>
            <a:pPr marL="0" indent="0">
              <a:buNone/>
            </a:pPr>
            <a:r>
              <a:rPr lang="en-US" sz="2400" dirty="0"/>
              <a:t>‘</a:t>
            </a:r>
            <a:r>
              <a:rPr lang="en" sz="2400" dirty="0"/>
              <a:t>Inspired by the </a:t>
            </a:r>
            <a:r>
              <a:rPr lang="en" sz="2400" b="1" dirty="0"/>
              <a:t>Irish</a:t>
            </a:r>
            <a:r>
              <a:rPr lang="en" sz="2400" dirty="0"/>
              <a:t> surfing coastline and landscape, we are a </a:t>
            </a:r>
            <a:r>
              <a:rPr lang="en" sz="2400" b="1" dirty="0"/>
              <a:t>specialist T-shirt company </a:t>
            </a:r>
            <a:r>
              <a:rPr lang="en" sz="2400" dirty="0"/>
              <a:t>in Ireland that cares about providing great clothes while using only </a:t>
            </a:r>
            <a:r>
              <a:rPr lang="en" sz="2400" b="1" dirty="0"/>
              <a:t>ethically sourced organic</a:t>
            </a:r>
            <a:r>
              <a:rPr lang="en" sz="2400" dirty="0"/>
              <a:t> cotton from </a:t>
            </a:r>
            <a:r>
              <a:rPr lang="en" sz="2400" b="1" dirty="0"/>
              <a:t>transparent manufacturers</a:t>
            </a:r>
            <a:r>
              <a:rPr lang="en" sz="2400" dirty="0"/>
              <a:t> who we know and visit regularly’ </a:t>
            </a:r>
            <a:br>
              <a:rPr lang="en" sz="2400" dirty="0"/>
            </a:br>
            <a:br>
              <a:rPr lang="en-IE" sz="2400" dirty="0">
                <a:highlight>
                  <a:srgbClr val="FFFF00"/>
                </a:highlight>
              </a:rPr>
            </a:br>
            <a:br>
              <a:rPr lang="en-IE" sz="2400" dirty="0"/>
            </a:br>
            <a:endParaRPr lang="en-US" sz="2400" dirty="0"/>
          </a:p>
        </p:txBody>
      </p:sp>
    </p:spTree>
    <p:extLst>
      <p:ext uri="{BB962C8B-B14F-4D97-AF65-F5344CB8AC3E}">
        <p14:creationId xmlns:p14="http://schemas.microsoft.com/office/powerpoint/2010/main" val="226529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061C5B-3E10-754C-84AC-B2D5522789F8}"/>
              </a:ext>
            </a:extLst>
          </p:cNvPr>
          <p:cNvSpPr>
            <a:spLocks noGrp="1"/>
          </p:cNvSpPr>
          <p:nvPr>
            <p:ph type="title"/>
          </p:nvPr>
        </p:nvSpPr>
        <p:spPr/>
        <p:txBody>
          <a:bodyPr/>
          <a:lstStyle/>
          <a:p>
            <a:r>
              <a:rPr lang="en-US" dirty="0"/>
              <a:t>External Environment &amp; Industry Structure </a:t>
            </a:r>
            <a:endParaRPr lang="ru-RU" dirty="0"/>
          </a:p>
        </p:txBody>
      </p:sp>
      <p:graphicFrame>
        <p:nvGraphicFramePr>
          <p:cNvPr id="5" name="Таблица 4">
            <a:extLst>
              <a:ext uri="{FF2B5EF4-FFF2-40B4-BE49-F238E27FC236}">
                <a16:creationId xmlns:a16="http://schemas.microsoft.com/office/drawing/2014/main" id="{269F8503-DF74-EE47-A0E5-5D37024A1994}"/>
              </a:ext>
            </a:extLst>
          </p:cNvPr>
          <p:cNvGraphicFramePr>
            <a:graphicFrameLocks noGrp="1"/>
          </p:cNvGraphicFramePr>
          <p:nvPr>
            <p:extLst>
              <p:ext uri="{D42A27DB-BD31-4B8C-83A1-F6EECF244321}">
                <p14:modId xmlns:p14="http://schemas.microsoft.com/office/powerpoint/2010/main" val="974568089"/>
              </p:ext>
            </p:extLst>
          </p:nvPr>
        </p:nvGraphicFramePr>
        <p:xfrm>
          <a:off x="956872" y="2590800"/>
          <a:ext cx="10407702" cy="3381374"/>
        </p:xfrm>
        <a:graphic>
          <a:graphicData uri="http://schemas.openxmlformats.org/drawingml/2006/table">
            <a:tbl>
              <a:tblPr firstRow="1" bandRow="1">
                <a:tableStyleId>{5C22544A-7EE6-4342-B048-85BDC9FD1C3A}</a:tableStyleId>
              </a:tblPr>
              <a:tblGrid>
                <a:gridCol w="5203851">
                  <a:extLst>
                    <a:ext uri="{9D8B030D-6E8A-4147-A177-3AD203B41FA5}">
                      <a16:colId xmlns:a16="http://schemas.microsoft.com/office/drawing/2014/main" val="3250407382"/>
                    </a:ext>
                  </a:extLst>
                </a:gridCol>
                <a:gridCol w="5203851">
                  <a:extLst>
                    <a:ext uri="{9D8B030D-6E8A-4147-A177-3AD203B41FA5}">
                      <a16:colId xmlns:a16="http://schemas.microsoft.com/office/drawing/2014/main" val="967922847"/>
                    </a:ext>
                  </a:extLst>
                </a:gridCol>
              </a:tblGrid>
              <a:tr h="811226">
                <a:tc>
                  <a:txBody>
                    <a:bodyPr/>
                    <a:lstStyle/>
                    <a:p>
                      <a:r>
                        <a:rPr lang="en-US" dirty="0"/>
                        <a:t>Factor</a:t>
                      </a:r>
                      <a:endParaRPr lang="ru-RU" dirty="0"/>
                    </a:p>
                  </a:txBody>
                  <a:tcPr/>
                </a:tc>
                <a:tc>
                  <a:txBody>
                    <a:bodyPr/>
                    <a:lstStyle/>
                    <a:p>
                      <a:r>
                        <a:rPr lang="en-US" dirty="0"/>
                        <a:t>Key Issue for </a:t>
                      </a:r>
                      <a:r>
                        <a:rPr lang="en-US" dirty="0" err="1"/>
                        <a:t>Tonn</a:t>
                      </a:r>
                      <a:endParaRPr lang="ru-RU" dirty="0"/>
                    </a:p>
                  </a:txBody>
                  <a:tcPr/>
                </a:tc>
                <a:extLst>
                  <a:ext uri="{0D108BD9-81ED-4DB2-BD59-A6C34878D82A}">
                    <a16:rowId xmlns:a16="http://schemas.microsoft.com/office/drawing/2014/main" val="2191692644"/>
                  </a:ext>
                </a:extLst>
              </a:tr>
              <a:tr h="856716">
                <a:tc>
                  <a:txBody>
                    <a:bodyPr/>
                    <a:lstStyle/>
                    <a:p>
                      <a:r>
                        <a:rPr lang="en-US" dirty="0"/>
                        <a:t>Generational shift towards </a:t>
                      </a:r>
                      <a:r>
                        <a:rPr lang="en-US" b="1" dirty="0"/>
                        <a:t>sustainability</a:t>
                      </a:r>
                      <a:endParaRPr lang="ru-RU" b="1" dirty="0"/>
                    </a:p>
                  </a:txBody>
                  <a:tcPr/>
                </a:tc>
                <a:tc>
                  <a:txBody>
                    <a:bodyPr/>
                    <a:lstStyle/>
                    <a:p>
                      <a:r>
                        <a:rPr lang="en-US" dirty="0"/>
                        <a:t>Accentuate ethical aspect in production process to deliver </a:t>
                      </a:r>
                      <a:r>
                        <a:rPr lang="en-US" b="1" dirty="0"/>
                        <a:t>value</a:t>
                      </a:r>
                      <a:r>
                        <a:rPr lang="en-US" dirty="0"/>
                        <a:t> to this segment</a:t>
                      </a:r>
                      <a:endParaRPr lang="ru-RU" dirty="0"/>
                    </a:p>
                  </a:txBody>
                  <a:tcPr/>
                </a:tc>
                <a:extLst>
                  <a:ext uri="{0D108BD9-81ED-4DB2-BD59-A6C34878D82A}">
                    <a16:rowId xmlns:a16="http://schemas.microsoft.com/office/drawing/2014/main" val="4120886239"/>
                  </a:ext>
                </a:extLst>
              </a:tr>
              <a:tr h="85671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Highly </a:t>
                      </a:r>
                      <a:r>
                        <a:rPr lang="en-US" b="1" dirty="0"/>
                        <a:t>saturated</a:t>
                      </a:r>
                      <a:r>
                        <a:rPr lang="en-US" dirty="0"/>
                        <a:t> market/High </a:t>
                      </a:r>
                      <a:r>
                        <a:rPr lang="en-US" b="1" dirty="0"/>
                        <a:t>buyer</a:t>
                      </a:r>
                      <a:r>
                        <a:rPr lang="en-US" dirty="0"/>
                        <a:t> bargaining </a:t>
                      </a:r>
                      <a:r>
                        <a:rPr lang="en-US" b="1" dirty="0"/>
                        <a:t>power</a:t>
                      </a:r>
                      <a:endParaRPr lang="ru-RU" b="1" dirty="0"/>
                    </a:p>
                  </a:txBody>
                  <a:tcPr/>
                </a:tc>
                <a:tc>
                  <a:txBody>
                    <a:bodyPr/>
                    <a:lstStyle/>
                    <a:p>
                      <a:r>
                        <a:rPr lang="en-US" dirty="0"/>
                        <a:t>Need to </a:t>
                      </a:r>
                      <a:r>
                        <a:rPr lang="en-US" b="1" dirty="0"/>
                        <a:t>differentiate/innovate</a:t>
                      </a:r>
                      <a:endParaRPr lang="ru-RU" b="1" dirty="0"/>
                    </a:p>
                  </a:txBody>
                  <a:tcPr/>
                </a:tc>
                <a:extLst>
                  <a:ext uri="{0D108BD9-81ED-4DB2-BD59-A6C34878D82A}">
                    <a16:rowId xmlns:a16="http://schemas.microsoft.com/office/drawing/2014/main" val="1299222566"/>
                  </a:ext>
                </a:extLst>
              </a:tr>
              <a:tr h="856716">
                <a:tc>
                  <a:txBody>
                    <a:bodyPr/>
                    <a:lstStyle/>
                    <a:p>
                      <a:r>
                        <a:rPr lang="en-US" b="0" dirty="0"/>
                        <a:t>High </a:t>
                      </a:r>
                      <a:r>
                        <a:rPr lang="en-US" b="1" dirty="0"/>
                        <a:t>barriers to entry</a:t>
                      </a:r>
                      <a:endParaRPr lang="ru-RU" b="1" dirty="0"/>
                    </a:p>
                  </a:txBody>
                  <a:tcPr/>
                </a:tc>
                <a:tc>
                  <a:txBody>
                    <a:bodyPr/>
                    <a:lstStyle/>
                    <a:p>
                      <a:r>
                        <a:rPr lang="en-US" dirty="0"/>
                        <a:t>Difficulty to make full use of existing/avail of better </a:t>
                      </a:r>
                      <a:r>
                        <a:rPr lang="en-US" b="1" dirty="0"/>
                        <a:t>distribution channels</a:t>
                      </a:r>
                      <a:endParaRPr lang="ru-RU" b="1" dirty="0"/>
                    </a:p>
                  </a:txBody>
                  <a:tcPr/>
                </a:tc>
                <a:extLst>
                  <a:ext uri="{0D108BD9-81ED-4DB2-BD59-A6C34878D82A}">
                    <a16:rowId xmlns:a16="http://schemas.microsoft.com/office/drawing/2014/main" val="1601723640"/>
                  </a:ext>
                </a:extLst>
              </a:tr>
            </a:tbl>
          </a:graphicData>
        </a:graphic>
      </p:graphicFrame>
    </p:spTree>
    <p:extLst>
      <p:ext uri="{BB962C8B-B14F-4D97-AF65-F5344CB8AC3E}">
        <p14:creationId xmlns:p14="http://schemas.microsoft.com/office/powerpoint/2010/main" val="932125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EA35D8-FB85-4F45-88E6-194873B88902}"/>
              </a:ext>
            </a:extLst>
          </p:cNvPr>
          <p:cNvSpPr>
            <a:spLocks noGrp="1"/>
          </p:cNvSpPr>
          <p:nvPr>
            <p:ph type="title"/>
          </p:nvPr>
        </p:nvSpPr>
        <p:spPr/>
        <p:txBody>
          <a:bodyPr/>
          <a:lstStyle/>
          <a:p>
            <a:r>
              <a:rPr lang="en-US" dirty="0" err="1"/>
              <a:t>Tonn’s</a:t>
            </a:r>
            <a:r>
              <a:rPr lang="en-US" dirty="0"/>
              <a:t> Competitive Positioning </a:t>
            </a:r>
            <a:endParaRPr lang="ru-RU" dirty="0"/>
          </a:p>
        </p:txBody>
      </p:sp>
      <p:graphicFrame>
        <p:nvGraphicFramePr>
          <p:cNvPr id="4" name="Объект 3">
            <a:extLst>
              <a:ext uri="{FF2B5EF4-FFF2-40B4-BE49-F238E27FC236}">
                <a16:creationId xmlns:a16="http://schemas.microsoft.com/office/drawing/2014/main" id="{56E381EA-B4B6-AE4B-8E01-5D72B294C6CA}"/>
              </a:ext>
            </a:extLst>
          </p:cNvPr>
          <p:cNvGraphicFramePr>
            <a:graphicFrameLocks noGrp="1"/>
          </p:cNvGraphicFramePr>
          <p:nvPr>
            <p:ph idx="1"/>
            <p:extLst>
              <p:ext uri="{D42A27DB-BD31-4B8C-83A1-F6EECF244321}">
                <p14:modId xmlns:p14="http://schemas.microsoft.com/office/powerpoint/2010/main" val="3797389939"/>
              </p:ext>
            </p:extLst>
          </p:nvPr>
        </p:nvGraphicFramePr>
        <p:xfrm>
          <a:off x="810000" y="2392226"/>
          <a:ext cx="10160616" cy="3914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421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3A1D3C-DADE-0444-8764-67035E6102D4}"/>
              </a:ext>
            </a:extLst>
          </p:cNvPr>
          <p:cNvSpPr>
            <a:spLocks noGrp="1"/>
          </p:cNvSpPr>
          <p:nvPr>
            <p:ph type="title"/>
          </p:nvPr>
        </p:nvSpPr>
        <p:spPr/>
        <p:txBody>
          <a:bodyPr/>
          <a:lstStyle/>
          <a:p>
            <a:r>
              <a:rPr lang="en-US" dirty="0"/>
              <a:t>What does Effectiveness mean?</a:t>
            </a:r>
            <a:endParaRPr lang="ru-RU" dirty="0"/>
          </a:p>
        </p:txBody>
      </p:sp>
      <p:graphicFrame>
        <p:nvGraphicFramePr>
          <p:cNvPr id="7" name="Схема 6">
            <a:extLst>
              <a:ext uri="{FF2B5EF4-FFF2-40B4-BE49-F238E27FC236}">
                <a16:creationId xmlns:a16="http://schemas.microsoft.com/office/drawing/2014/main" id="{E0935B36-94B0-6B41-99AB-0CEDC7C9AE35}"/>
              </a:ext>
            </a:extLst>
          </p:cNvPr>
          <p:cNvGraphicFramePr/>
          <p:nvPr>
            <p:extLst>
              <p:ext uri="{D42A27DB-BD31-4B8C-83A1-F6EECF244321}">
                <p14:modId xmlns:p14="http://schemas.microsoft.com/office/powerpoint/2010/main" val="133481300"/>
              </p:ext>
            </p:extLst>
          </p:nvPr>
        </p:nvGraphicFramePr>
        <p:xfrm>
          <a:off x="-1911608" y="3219717"/>
          <a:ext cx="7926042" cy="3422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Стрелка вправо 7">
            <a:extLst>
              <a:ext uri="{FF2B5EF4-FFF2-40B4-BE49-F238E27FC236}">
                <a16:creationId xmlns:a16="http://schemas.microsoft.com/office/drawing/2014/main" id="{1F3D5EC2-A9BE-FE48-BE51-7E0070F11647}"/>
              </a:ext>
            </a:extLst>
          </p:cNvPr>
          <p:cNvSpPr/>
          <p:nvPr/>
        </p:nvSpPr>
        <p:spPr>
          <a:xfrm>
            <a:off x="3606085" y="4197551"/>
            <a:ext cx="2665926" cy="1043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55B3A4DD-F5C1-344C-A26A-FE096178679E}"/>
              </a:ext>
            </a:extLst>
          </p:cNvPr>
          <p:cNvSpPr txBox="1"/>
          <p:nvPr/>
        </p:nvSpPr>
        <p:spPr>
          <a:xfrm>
            <a:off x="3606085" y="4534479"/>
            <a:ext cx="3979572" cy="369332"/>
          </a:xfrm>
          <a:prstGeom prst="rect">
            <a:avLst/>
          </a:prstGeom>
          <a:noFill/>
        </p:spPr>
        <p:txBody>
          <a:bodyPr wrap="square" rtlCol="0">
            <a:spAutoFit/>
          </a:bodyPr>
          <a:lstStyle/>
          <a:p>
            <a:r>
              <a:rPr lang="en-US" dirty="0"/>
              <a:t>Root Cause Analysis </a:t>
            </a:r>
            <a:endParaRPr lang="ru-RU" dirty="0"/>
          </a:p>
        </p:txBody>
      </p:sp>
      <p:graphicFrame>
        <p:nvGraphicFramePr>
          <p:cNvPr id="11" name="Схема 10">
            <a:extLst>
              <a:ext uri="{FF2B5EF4-FFF2-40B4-BE49-F238E27FC236}">
                <a16:creationId xmlns:a16="http://schemas.microsoft.com/office/drawing/2014/main" id="{CB47B43B-6A7A-9647-AE97-515CFFB1234B}"/>
              </a:ext>
            </a:extLst>
          </p:cNvPr>
          <p:cNvGraphicFramePr/>
          <p:nvPr>
            <p:extLst>
              <p:ext uri="{D42A27DB-BD31-4B8C-83A1-F6EECF244321}">
                <p14:modId xmlns:p14="http://schemas.microsoft.com/office/powerpoint/2010/main" val="1808074496"/>
              </p:ext>
            </p:extLst>
          </p:nvPr>
        </p:nvGraphicFramePr>
        <p:xfrm>
          <a:off x="6014434" y="2382592"/>
          <a:ext cx="5653825" cy="42599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8545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01A21D-BA82-F343-A1B7-D509F7531C22}"/>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3000" dirty="0">
                <a:solidFill>
                  <a:srgbClr val="FFFFFF"/>
                </a:solidFill>
              </a:rPr>
              <a:t>What are competitors doing?</a:t>
            </a:r>
          </a:p>
        </p:txBody>
      </p:sp>
      <p:sp>
        <p:nvSpPr>
          <p:cNvPr id="3" name="Content Placeholder 2">
            <a:extLst>
              <a:ext uri="{FF2B5EF4-FFF2-40B4-BE49-F238E27FC236}">
                <a16:creationId xmlns:a16="http://schemas.microsoft.com/office/drawing/2014/main" id="{BB1AC4CA-147C-D840-A6CB-92BDC3A4CEF7}"/>
              </a:ext>
            </a:extLst>
          </p:cNvPr>
          <p:cNvSpPr>
            <a:spLocks noGrp="1"/>
          </p:cNvSpPr>
          <p:nvPr>
            <p:ph idx="1"/>
          </p:nvPr>
        </p:nvSpPr>
        <p:spPr>
          <a:xfrm>
            <a:off x="451514" y="1789889"/>
            <a:ext cx="3575737" cy="5068109"/>
          </a:xfrm>
        </p:spPr>
        <p:txBody>
          <a:bodyPr>
            <a:normAutofit/>
          </a:bodyPr>
          <a:lstStyle/>
          <a:p>
            <a:pPr marL="0" indent="0">
              <a:buNone/>
            </a:pPr>
            <a:r>
              <a:rPr lang="en-US" sz="2000" b="1" u="sng" dirty="0">
                <a:solidFill>
                  <a:srgbClr val="FFFFFF"/>
                </a:solidFill>
              </a:rPr>
              <a:t>Saturdays NYC</a:t>
            </a:r>
          </a:p>
          <a:p>
            <a:r>
              <a:rPr lang="en-IE" sz="2000" i="1" dirty="0">
                <a:solidFill>
                  <a:srgbClr val="FFFFFF"/>
                </a:solidFill>
              </a:rPr>
              <a:t>GQ</a:t>
            </a:r>
            <a:r>
              <a:rPr lang="en-IE" sz="2000" dirty="0">
                <a:solidFill>
                  <a:srgbClr val="FFFFFF"/>
                </a:solidFill>
              </a:rPr>
              <a:t> Best New Menswear Designers in America 2016.</a:t>
            </a:r>
          </a:p>
          <a:p>
            <a:r>
              <a:rPr lang="en-IE" sz="2000" dirty="0">
                <a:solidFill>
                  <a:srgbClr val="FFFFFF"/>
                </a:solidFill>
              </a:rPr>
              <a:t>Focus on lifestyle element heavily displayed in brand image and content.</a:t>
            </a:r>
          </a:p>
          <a:p>
            <a:r>
              <a:rPr lang="en-IE" sz="2000" dirty="0">
                <a:solidFill>
                  <a:srgbClr val="FFFFFF"/>
                </a:solidFill>
              </a:rPr>
              <a:t>Website successfully mixes compelling product imagery with  complimentary editorial content and video.</a:t>
            </a:r>
            <a:endParaRPr lang="en-IE" sz="900" dirty="0">
              <a:solidFill>
                <a:srgbClr val="FFFFFF"/>
              </a:solidFill>
            </a:endParaRPr>
          </a:p>
          <a:p>
            <a:endParaRPr lang="en-US" dirty="0">
              <a:solidFill>
                <a:srgbClr val="FFFFFF"/>
              </a:solidFill>
            </a:endParaRPr>
          </a:p>
        </p:txBody>
      </p:sp>
      <p:pic>
        <p:nvPicPr>
          <p:cNvPr id="5" name="Picture 4" descr="A screenshot of a social media post&#10;&#10;Description automatically generated">
            <a:extLst>
              <a:ext uri="{FF2B5EF4-FFF2-40B4-BE49-F238E27FC236}">
                <a16:creationId xmlns:a16="http://schemas.microsoft.com/office/drawing/2014/main" id="{F88475CE-4AE8-4142-B40E-EFD05DB471A8}"/>
              </a:ext>
            </a:extLst>
          </p:cNvPr>
          <p:cNvPicPr>
            <a:picLocks noChangeAspect="1"/>
          </p:cNvPicPr>
          <p:nvPr/>
        </p:nvPicPr>
        <p:blipFill>
          <a:blip r:embed="rId3"/>
          <a:stretch>
            <a:fillRect/>
          </a:stretch>
        </p:blipFill>
        <p:spPr>
          <a:xfrm>
            <a:off x="5065540" y="1571624"/>
            <a:ext cx="6482994" cy="3800475"/>
          </a:xfrm>
          <a:prstGeom prst="roundRect">
            <a:avLst>
              <a:gd name="adj" fmla="val 3876"/>
            </a:avLst>
          </a:prstGeom>
          <a:ln>
            <a:solidFill>
              <a:schemeClr val="accent1"/>
            </a:solidFill>
          </a:ln>
          <a:effectLst/>
        </p:spPr>
      </p:pic>
      <p:sp>
        <p:nvSpPr>
          <p:cNvPr id="6" name="TextBox 5">
            <a:extLst>
              <a:ext uri="{FF2B5EF4-FFF2-40B4-BE49-F238E27FC236}">
                <a16:creationId xmlns:a16="http://schemas.microsoft.com/office/drawing/2014/main" id="{6A958DCF-DD6B-C045-9459-00F6E3194AF1}"/>
              </a:ext>
            </a:extLst>
          </p:cNvPr>
          <p:cNvSpPr txBox="1"/>
          <p:nvPr/>
        </p:nvSpPr>
        <p:spPr>
          <a:xfrm>
            <a:off x="4878346" y="723435"/>
            <a:ext cx="7072312" cy="461665"/>
          </a:xfrm>
          <a:prstGeom prst="rect">
            <a:avLst/>
          </a:prstGeom>
          <a:noFill/>
        </p:spPr>
        <p:txBody>
          <a:bodyPr wrap="square" rtlCol="0">
            <a:spAutoFit/>
          </a:bodyPr>
          <a:lstStyle/>
          <a:p>
            <a:pPr algn="ctr"/>
            <a:r>
              <a:rPr lang="en-US" sz="2400" b="1" i="1" dirty="0">
                <a:solidFill>
                  <a:schemeClr val="accent1">
                    <a:lumMod val="50000"/>
                  </a:schemeClr>
                </a:solidFill>
              </a:rPr>
              <a:t>Saturdays NYC; "the trendy one”</a:t>
            </a:r>
          </a:p>
        </p:txBody>
      </p:sp>
    </p:spTree>
    <p:extLst>
      <p:ext uri="{BB962C8B-B14F-4D97-AF65-F5344CB8AC3E}">
        <p14:creationId xmlns:p14="http://schemas.microsoft.com/office/powerpoint/2010/main" val="128965665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B6CD915-BECB-5944-B76C-E6E3944A8F4C}"/>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3000">
                <a:solidFill>
                  <a:srgbClr val="FFFFFF"/>
                </a:solidFill>
              </a:rPr>
              <a:t>What are competitors doing?</a:t>
            </a:r>
          </a:p>
        </p:txBody>
      </p:sp>
      <p:sp>
        <p:nvSpPr>
          <p:cNvPr id="18" name="Content Placeholder 15">
            <a:extLst>
              <a:ext uri="{FF2B5EF4-FFF2-40B4-BE49-F238E27FC236}">
                <a16:creationId xmlns:a16="http://schemas.microsoft.com/office/drawing/2014/main" id="{76D274C0-677F-4D0B-BFA5-03BA066E8A10}"/>
              </a:ext>
            </a:extLst>
          </p:cNvPr>
          <p:cNvSpPr>
            <a:spLocks noGrp="1"/>
          </p:cNvSpPr>
          <p:nvPr>
            <p:ph idx="1"/>
          </p:nvPr>
        </p:nvSpPr>
        <p:spPr>
          <a:xfrm>
            <a:off x="451514" y="1517383"/>
            <a:ext cx="3844441" cy="4523978"/>
          </a:xfrm>
        </p:spPr>
        <p:txBody>
          <a:bodyPr>
            <a:normAutofit/>
          </a:bodyPr>
          <a:lstStyle/>
          <a:p>
            <a:pPr marL="0" indent="0">
              <a:buNone/>
            </a:pPr>
            <a:r>
              <a:rPr lang="en-US" sz="2000" b="1" u="sng" dirty="0">
                <a:solidFill>
                  <a:srgbClr val="FFFFFF"/>
                </a:solidFill>
              </a:rPr>
              <a:t>Grown</a:t>
            </a:r>
          </a:p>
          <a:p>
            <a:r>
              <a:rPr lang="en-US" sz="2000" dirty="0">
                <a:solidFill>
                  <a:srgbClr val="FFFFFF"/>
                </a:solidFill>
              </a:rPr>
              <a:t>Ethical aspect of brand cemented into their brand image, not just the clothing they produce.</a:t>
            </a:r>
          </a:p>
          <a:p>
            <a:r>
              <a:rPr lang="en-US" sz="2000" dirty="0">
                <a:solidFill>
                  <a:srgbClr val="FFFFFF"/>
                </a:solidFill>
              </a:rPr>
              <a:t>“One tree for ever tee”</a:t>
            </a:r>
          </a:p>
          <a:p>
            <a:r>
              <a:rPr lang="en-US" sz="2000" dirty="0">
                <a:solidFill>
                  <a:srgbClr val="FFFFFF"/>
                </a:solidFill>
              </a:rPr>
              <a:t>CSR in sustainable initiatives across Ireland ‘BIODIVERSITY BUY BACK’</a:t>
            </a:r>
          </a:p>
        </p:txBody>
      </p:sp>
      <p:pic>
        <p:nvPicPr>
          <p:cNvPr id="20" name="Content Placeholder 10" descr="A screenshot of a cell phone&#10;&#10;Description automatically generated">
            <a:extLst>
              <a:ext uri="{FF2B5EF4-FFF2-40B4-BE49-F238E27FC236}">
                <a16:creationId xmlns:a16="http://schemas.microsoft.com/office/drawing/2014/main" id="{48F10D5A-D177-CF43-8528-96F0E455F4EE}"/>
              </a:ext>
            </a:extLst>
          </p:cNvPr>
          <p:cNvPicPr>
            <a:picLocks noChangeAspect="1"/>
          </p:cNvPicPr>
          <p:nvPr/>
        </p:nvPicPr>
        <p:blipFill>
          <a:blip r:embed="rId3"/>
          <a:stretch>
            <a:fillRect/>
          </a:stretch>
        </p:blipFill>
        <p:spPr>
          <a:xfrm>
            <a:off x="5280790" y="1798923"/>
            <a:ext cx="6267743" cy="3558890"/>
          </a:xfrm>
          <a:prstGeom prst="roundRect">
            <a:avLst>
              <a:gd name="adj" fmla="val 3876"/>
            </a:avLst>
          </a:prstGeom>
          <a:ln>
            <a:solidFill>
              <a:schemeClr val="accent1"/>
            </a:solidFill>
          </a:ln>
          <a:effectLst/>
        </p:spPr>
      </p:pic>
      <p:sp>
        <p:nvSpPr>
          <p:cNvPr id="29" name="TextBox 28">
            <a:extLst>
              <a:ext uri="{FF2B5EF4-FFF2-40B4-BE49-F238E27FC236}">
                <a16:creationId xmlns:a16="http://schemas.microsoft.com/office/drawing/2014/main" id="{F65C7A39-2350-024D-9619-3D05CDB69C7E}"/>
              </a:ext>
            </a:extLst>
          </p:cNvPr>
          <p:cNvSpPr txBox="1"/>
          <p:nvPr/>
        </p:nvSpPr>
        <p:spPr>
          <a:xfrm>
            <a:off x="4878346" y="723435"/>
            <a:ext cx="7072312" cy="461665"/>
          </a:xfrm>
          <a:prstGeom prst="rect">
            <a:avLst/>
          </a:prstGeom>
          <a:noFill/>
        </p:spPr>
        <p:txBody>
          <a:bodyPr wrap="square" rtlCol="0">
            <a:spAutoFit/>
          </a:bodyPr>
          <a:lstStyle/>
          <a:p>
            <a:pPr algn="ctr"/>
            <a:r>
              <a:rPr lang="en-US" sz="2400" b="1" i="1" dirty="0">
                <a:solidFill>
                  <a:schemeClr val="accent1">
                    <a:lumMod val="50000"/>
                  </a:schemeClr>
                </a:solidFill>
              </a:rPr>
              <a:t>GROWN; "the tree hugger”</a:t>
            </a:r>
          </a:p>
        </p:txBody>
      </p:sp>
      <p:cxnSp>
        <p:nvCxnSpPr>
          <p:cNvPr id="4" name="Straight Arrow Connector 3">
            <a:extLst>
              <a:ext uri="{FF2B5EF4-FFF2-40B4-BE49-F238E27FC236}">
                <a16:creationId xmlns:a16="http://schemas.microsoft.com/office/drawing/2014/main" id="{13AD885C-E7A4-894A-AD56-67AEE9D698F1}"/>
              </a:ext>
            </a:extLst>
          </p:cNvPr>
          <p:cNvCxnSpPr>
            <a:cxnSpLocks/>
          </p:cNvCxnSpPr>
          <p:nvPr/>
        </p:nvCxnSpPr>
        <p:spPr>
          <a:xfrm>
            <a:off x="4706074" y="1517383"/>
            <a:ext cx="1066076" cy="391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61342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7281D1-92CA-9C4E-A3B7-E6C19D9A4D2B}"/>
              </a:ext>
            </a:extLst>
          </p:cNvPr>
          <p:cNvPicPr>
            <a:picLocks noChangeAspect="1"/>
          </p:cNvPicPr>
          <p:nvPr/>
        </p:nvPicPr>
        <p:blipFill rotWithShape="1">
          <a:blip r:embed="rId3">
            <a:duotone>
              <a:schemeClr val="accent1">
                <a:shade val="45000"/>
                <a:satMod val="135000"/>
              </a:schemeClr>
              <a:prstClr val="white"/>
            </a:duotone>
          </a:blip>
          <a:srcRect r="-1" b="5475"/>
          <a:stretch/>
        </p:blipFill>
        <p:spPr>
          <a:xfrm>
            <a:off x="6108700" y="-1"/>
            <a:ext cx="6094450" cy="6858001"/>
          </a:xfrm>
          <a:prstGeom prst="rect">
            <a:avLst/>
          </a:prstGeom>
        </p:spPr>
      </p:pic>
      <p:sp>
        <p:nvSpPr>
          <p:cNvPr id="10"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8362E-DF5A-454B-90C1-51D05FB8426B}"/>
              </a:ext>
            </a:extLst>
          </p:cNvPr>
          <p:cNvSpPr>
            <a:spLocks noGrp="1"/>
          </p:cNvSpPr>
          <p:nvPr>
            <p:ph type="title"/>
          </p:nvPr>
        </p:nvSpPr>
        <p:spPr>
          <a:xfrm>
            <a:off x="818712" y="447188"/>
            <a:ext cx="5061388" cy="1559412"/>
          </a:xfrm>
        </p:spPr>
        <p:txBody>
          <a:bodyPr>
            <a:normAutofit/>
          </a:bodyPr>
          <a:lstStyle/>
          <a:p>
            <a:r>
              <a:rPr lang="en-US" dirty="0"/>
              <a:t>Why can’t </a:t>
            </a:r>
            <a:r>
              <a:rPr lang="en-US" dirty="0" err="1"/>
              <a:t>Tonn</a:t>
            </a:r>
            <a:r>
              <a:rPr lang="en-US" dirty="0"/>
              <a:t> be both?</a:t>
            </a:r>
          </a:p>
        </p:txBody>
      </p:sp>
      <p:sp>
        <p:nvSpPr>
          <p:cNvPr id="3" name="Content Placeholder 2">
            <a:extLst>
              <a:ext uri="{FF2B5EF4-FFF2-40B4-BE49-F238E27FC236}">
                <a16:creationId xmlns:a16="http://schemas.microsoft.com/office/drawing/2014/main" id="{06CAF928-CF08-3844-A95F-725B58CBD331}"/>
              </a:ext>
            </a:extLst>
          </p:cNvPr>
          <p:cNvSpPr>
            <a:spLocks noGrp="1"/>
          </p:cNvSpPr>
          <p:nvPr>
            <p:ph idx="1"/>
          </p:nvPr>
        </p:nvSpPr>
        <p:spPr>
          <a:xfrm>
            <a:off x="621952" y="1957425"/>
            <a:ext cx="5689950" cy="4900575"/>
          </a:xfrm>
        </p:spPr>
        <p:txBody>
          <a:bodyPr>
            <a:normAutofit/>
          </a:bodyPr>
          <a:lstStyle/>
          <a:p>
            <a:r>
              <a:rPr lang="en-US" sz="2400" dirty="0"/>
              <a:t>Consumers are quick to associate ‘sustainable’ or ‘environmentally friendly’ products with boring design and lackluster fit.</a:t>
            </a:r>
          </a:p>
          <a:p>
            <a:r>
              <a:rPr lang="en-US" sz="2400" dirty="0" err="1"/>
              <a:t>Tonn</a:t>
            </a:r>
            <a:r>
              <a:rPr lang="en-US" sz="2400" dirty="0"/>
              <a:t> can seek to remove ‘stigma’ around eco-friendly fashion.</a:t>
            </a:r>
          </a:p>
          <a:p>
            <a:r>
              <a:rPr lang="en-IE" sz="2400" dirty="0"/>
              <a:t>‘Customers who love to stand out in a crowd and feel like their purchase hasn't cost the Earth’</a:t>
            </a:r>
            <a:endParaRPr lang="en-US" sz="2400" dirty="0"/>
          </a:p>
          <a:p>
            <a:endParaRPr lang="en-US" dirty="0"/>
          </a:p>
        </p:txBody>
      </p:sp>
    </p:spTree>
    <p:extLst>
      <p:ext uri="{BB962C8B-B14F-4D97-AF65-F5344CB8AC3E}">
        <p14:creationId xmlns:p14="http://schemas.microsoft.com/office/powerpoint/2010/main" val="23518257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5929</Words>
  <Application>Microsoft Macintosh PowerPoint</Application>
  <PresentationFormat>Widescreen</PresentationFormat>
  <Paragraphs>439</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2</vt:lpstr>
      <vt:lpstr>Quotable</vt:lpstr>
      <vt:lpstr>Marketing Strategy for Tonn</vt:lpstr>
      <vt:lpstr>Presentation Brief</vt:lpstr>
      <vt:lpstr>Tonn’s current brand statement</vt:lpstr>
      <vt:lpstr>External Environment &amp; Industry Structure </vt:lpstr>
      <vt:lpstr>Tonn’s Competitive Positioning </vt:lpstr>
      <vt:lpstr>What does Effectiveness mean?</vt:lpstr>
      <vt:lpstr>What are competitors doing?</vt:lpstr>
      <vt:lpstr>What are competitors doing?</vt:lpstr>
      <vt:lpstr>Why can’t Tonn be both?</vt:lpstr>
      <vt:lpstr>Sustainable shoppers on the rise</vt:lpstr>
      <vt:lpstr>New Positioning Statement</vt:lpstr>
      <vt:lpstr>Targeting</vt:lpstr>
      <vt:lpstr>PowerPoint Presentation</vt:lpstr>
      <vt:lpstr>Branding Recommendations    1. Innovate as part of CSR</vt:lpstr>
      <vt:lpstr>2. Combination of Cause-Related and Content Marketing</vt:lpstr>
      <vt:lpstr>Distribution Recommendation   Expand distribution channels - Amazon</vt:lpstr>
      <vt:lpstr>Long term goals</vt:lpstr>
      <vt:lpstr>Tactics to achieve goals Influencer Marketing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Strategy for Tonn</dc:title>
  <dc:creator>Deirdre Norgrove</dc:creator>
  <cp:lastModifiedBy>Deirdre Norgrove</cp:lastModifiedBy>
  <cp:revision>9</cp:revision>
  <dcterms:created xsi:type="dcterms:W3CDTF">2018-11-28T18:57:17Z</dcterms:created>
  <dcterms:modified xsi:type="dcterms:W3CDTF">2020-04-29T16:41:15Z</dcterms:modified>
</cp:coreProperties>
</file>